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8"/>
  </p:notesMasterIdLst>
  <p:sldIdLst>
    <p:sldId id="256" r:id="rId5"/>
    <p:sldId id="367" r:id="rId6"/>
    <p:sldId id="358" r:id="rId7"/>
    <p:sldId id="335" r:id="rId8"/>
    <p:sldId id="363" r:id="rId9"/>
    <p:sldId id="337" r:id="rId10"/>
    <p:sldId id="336" r:id="rId11"/>
    <p:sldId id="338" r:id="rId12"/>
    <p:sldId id="266" r:id="rId13"/>
    <p:sldId id="334" r:id="rId14"/>
    <p:sldId id="339" r:id="rId15"/>
    <p:sldId id="275" r:id="rId16"/>
    <p:sldId id="326" r:id="rId17"/>
    <p:sldId id="274" r:id="rId18"/>
    <p:sldId id="263" r:id="rId19"/>
    <p:sldId id="273" r:id="rId20"/>
    <p:sldId id="340" r:id="rId21"/>
    <p:sldId id="344" r:id="rId22"/>
    <p:sldId id="355" r:id="rId23"/>
    <p:sldId id="360" r:id="rId24"/>
    <p:sldId id="353" r:id="rId25"/>
    <p:sldId id="331" r:id="rId26"/>
    <p:sldId id="345" r:id="rId27"/>
    <p:sldId id="354" r:id="rId28"/>
    <p:sldId id="357" r:id="rId29"/>
    <p:sldId id="329" r:id="rId30"/>
    <p:sldId id="346" r:id="rId31"/>
    <p:sldId id="366" r:id="rId32"/>
    <p:sldId id="348" r:id="rId33"/>
    <p:sldId id="356" r:id="rId34"/>
    <p:sldId id="349" r:id="rId35"/>
    <p:sldId id="351" r:id="rId36"/>
    <p:sldId id="36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wNksM11Ew32ln78NvYwGg==" hashData="eN1fYoTAu/jM9/j0favxhLrCCY2TFqZ90rDA+SrbXNNFXfHMlhNu+RDSSXGdKmdSfno8hZVeR/3VDPNK1P8UP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roux, Andrée" initials="GA" lastIdx="7" clrIdx="0">
    <p:extLst>
      <p:ext uri="{19B8F6BF-5375-455C-9EA6-DF929625EA0E}">
        <p15:presenceInfo xmlns:p15="http://schemas.microsoft.com/office/powerpoint/2012/main" userId="S::Andree.Giroux@environnement.gouv.qc.ca::f5e63fa3-e490-4766-a765-611b473f43d8" providerId="AD"/>
      </p:ext>
    </p:extLst>
  </p:cmAuthor>
  <p:cmAuthor id="2" name="Aurélie Sierra" initials="MOU" lastIdx="5" clrIdx="1">
    <p:extLst>
      <p:ext uri="{19B8F6BF-5375-455C-9EA6-DF929625EA0E}">
        <p15:presenceInfo xmlns:p15="http://schemas.microsoft.com/office/powerpoint/2012/main" userId="Aurélie Sierra" providerId="None"/>
      </p:ext>
    </p:extLst>
  </p:cmAuthor>
  <p:cmAuthor id="3" name="Bussières, Élisabeth" initials="BÉ" lastIdx="8" clrIdx="2">
    <p:extLst>
      <p:ext uri="{19B8F6BF-5375-455C-9EA6-DF929625EA0E}">
        <p15:presenceInfo xmlns:p15="http://schemas.microsoft.com/office/powerpoint/2012/main" userId="S::Elisabeth.Bussieres@environnement.gouv.qc.ca::a2ea9962-2257-46f8-9732-9a6b1681656b" providerId="AD"/>
      </p:ext>
    </p:extLst>
  </p:cmAuthor>
  <p:cmAuthor id="4" name="Dy, Goulwen" initials="DG" lastIdx="12" clrIdx="3">
    <p:extLst>
      <p:ext uri="{19B8F6BF-5375-455C-9EA6-DF929625EA0E}">
        <p15:presenceInfo xmlns:p15="http://schemas.microsoft.com/office/powerpoint/2012/main" userId="S::Goulwen.Dy@environnement.gouv.qc.ca::8134cfea-9f91-41a0-a730-c0c4970af966" providerId="AD"/>
      </p:ext>
    </p:extLst>
  </p:cmAuthor>
  <p:cmAuthor id="5" name="Guay, Jean-Frédéric" initials="GJ" lastIdx="3" clrIdx="4">
    <p:extLst>
      <p:ext uri="{19B8F6BF-5375-455C-9EA6-DF929625EA0E}">
        <p15:presenceInfo xmlns:p15="http://schemas.microsoft.com/office/powerpoint/2012/main" userId="S::jean-frederic.guay@environnement.gouv.qc.ca::719dfe58-70a2-4786-bcbd-0644b7997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6"/>
    <a:srgbClr val="005DA1"/>
    <a:srgbClr val="424590"/>
    <a:srgbClr val="2D2E83"/>
    <a:srgbClr val="004275"/>
    <a:srgbClr val="EBEBEB"/>
    <a:srgbClr val="59B634"/>
    <a:srgbClr val="969696"/>
    <a:srgbClr val="A8A8A8"/>
    <a:srgbClr val="BD0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1" autoAdjust="0"/>
    <p:restoredTop sz="54694" autoAdjust="0"/>
  </p:normalViewPr>
  <p:slideViewPr>
    <p:cSldViewPr snapToGrid="0">
      <p:cViewPr varScale="1">
        <p:scale>
          <a:sx n="62" d="100"/>
          <a:sy n="62" d="100"/>
        </p:scale>
        <p:origin x="3032" y="192"/>
      </p:cViewPr>
      <p:guideLst>
        <p:guide orient="horz" pos="2160"/>
        <p:guide pos="3840"/>
      </p:guideLst>
    </p:cSldViewPr>
  </p:slideViewPr>
  <p:notesTextViewPr>
    <p:cViewPr>
      <p:scale>
        <a:sx n="125" d="100"/>
        <a:sy n="125" d="100"/>
      </p:scale>
      <p:origin x="0" y="0"/>
    </p:cViewPr>
  </p:notesTextViewPr>
  <p:notesViewPr>
    <p:cSldViewPr snapToGrid="0">
      <p:cViewPr>
        <p:scale>
          <a:sx n="100" d="100"/>
          <a:sy n="100" d="100"/>
        </p:scale>
        <p:origin x="2112" y="-17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C64B7-90A3-4984-A6D6-D5DD6A6731B0}" type="doc">
      <dgm:prSet loTypeId="urn:microsoft.com/office/officeart/2005/8/layout/hChevron3" loCatId="process" qsTypeId="urn:microsoft.com/office/officeart/2005/8/quickstyle/simple1" qsCatId="simple" csTypeId="urn:microsoft.com/office/officeart/2005/8/colors/colorful2" csCatId="colorful" phldr="1"/>
      <dgm:spPr/>
    </dgm:pt>
    <dgm:pt modelId="{B966D285-AF09-4931-97DE-AF2F821ED49D}">
      <dgm:prSet phldrT="[Texte]" custT="1"/>
      <dgm:spPr/>
      <dgm:t>
        <a:bodyPr lIns="36000" rIns="0"/>
        <a:lstStyle/>
        <a:p>
          <a:pPr>
            <a:spcAft>
              <a:spcPts val="0"/>
            </a:spcAft>
          </a:pPr>
          <a:r>
            <a:rPr lang="en-US" sz="2000" dirty="0" err="1"/>
            <a:t>Printemps</a:t>
          </a:r>
          <a:r>
            <a:rPr lang="en-US" sz="2000" dirty="0"/>
            <a:t> </a:t>
          </a:r>
        </a:p>
        <a:p>
          <a:pPr>
            <a:spcAft>
              <a:spcPct val="35000"/>
            </a:spcAft>
          </a:pPr>
          <a:r>
            <a:rPr lang="en-US" sz="2000" dirty="0">
              <a:latin typeface="Calibri Light" panose="020F0302020204030204"/>
            </a:rPr>
            <a:t>2017</a:t>
          </a:r>
          <a:endParaRPr lang="fr-CA" sz="2000" dirty="0"/>
        </a:p>
      </dgm:t>
    </dgm:pt>
    <dgm:pt modelId="{2F824297-20A4-4159-868A-FC7DBE2EBC6C}" type="parTrans" cxnId="{7906F45C-02D0-4B0B-A3F0-B7FE875EC3B1}">
      <dgm:prSet/>
      <dgm:spPr/>
      <dgm:t>
        <a:bodyPr/>
        <a:lstStyle/>
        <a:p>
          <a:endParaRPr lang="fr-CA" sz="2000"/>
        </a:p>
      </dgm:t>
    </dgm:pt>
    <dgm:pt modelId="{1F6977F7-674F-4B02-9175-D0EF77B9EABD}" type="sibTrans" cxnId="{7906F45C-02D0-4B0B-A3F0-B7FE875EC3B1}">
      <dgm:prSet/>
      <dgm:spPr/>
      <dgm:t>
        <a:bodyPr/>
        <a:lstStyle/>
        <a:p>
          <a:endParaRPr lang="fr-CA" sz="2000"/>
        </a:p>
      </dgm:t>
    </dgm:pt>
    <dgm:pt modelId="{1D524B2B-F024-40AE-A8DE-CE578E6FA68D}">
      <dgm:prSet phldrT="[Texte]" custT="1"/>
      <dgm:spPr/>
      <dgm:t>
        <a:bodyPr/>
        <a:lstStyle/>
        <a:p>
          <a:r>
            <a:rPr lang="fr-CA" sz="2000" dirty="0"/>
            <a:t>Juin </a:t>
          </a:r>
          <a:br>
            <a:rPr lang="fr-CA" sz="2000" dirty="0"/>
          </a:br>
          <a:r>
            <a:rPr lang="fr-CA" sz="2000" dirty="0"/>
            <a:t>2017</a:t>
          </a:r>
        </a:p>
      </dgm:t>
    </dgm:pt>
    <dgm:pt modelId="{3E4E183F-6A0C-4F8D-83CA-10B8ADA9B520}" type="parTrans" cxnId="{E311DC60-F0E2-475E-9124-1D661231E75B}">
      <dgm:prSet/>
      <dgm:spPr/>
      <dgm:t>
        <a:bodyPr/>
        <a:lstStyle/>
        <a:p>
          <a:endParaRPr lang="fr-CA" sz="2000"/>
        </a:p>
      </dgm:t>
    </dgm:pt>
    <dgm:pt modelId="{CD071E2D-5BDD-49AF-97BF-C2309A72765D}" type="sibTrans" cxnId="{E311DC60-F0E2-475E-9124-1D661231E75B}">
      <dgm:prSet/>
      <dgm:spPr/>
      <dgm:t>
        <a:bodyPr/>
        <a:lstStyle/>
        <a:p>
          <a:endParaRPr lang="fr-CA" sz="2000"/>
        </a:p>
      </dgm:t>
    </dgm:pt>
    <dgm:pt modelId="{6217B7C5-80FD-44E5-AD33-24C377AFD827}">
      <dgm:prSet phldrT="[Texte]" custT="1"/>
      <dgm:spPr/>
      <dgm:t>
        <a:bodyPr/>
        <a:lstStyle/>
        <a:p>
          <a:pPr algn="ctr"/>
          <a:r>
            <a:rPr lang="fr-CA" sz="2000" dirty="0"/>
            <a:t>Septembre </a:t>
          </a:r>
          <a:br>
            <a:rPr lang="fr-CA" sz="2000" dirty="0"/>
          </a:br>
          <a:r>
            <a:rPr lang="fr-CA" sz="2000" dirty="0"/>
            <a:t>2018</a:t>
          </a:r>
        </a:p>
      </dgm:t>
    </dgm:pt>
    <dgm:pt modelId="{C9C26EDD-5D83-40CE-8CD2-348451E87187}" type="parTrans" cxnId="{0C9A5B52-95A6-4431-BC6E-CD1D138A557D}">
      <dgm:prSet/>
      <dgm:spPr/>
      <dgm:t>
        <a:bodyPr/>
        <a:lstStyle/>
        <a:p>
          <a:endParaRPr lang="fr-CA" sz="2000"/>
        </a:p>
      </dgm:t>
    </dgm:pt>
    <dgm:pt modelId="{99B33CE6-D877-4109-9D4F-FA00BA4762C4}" type="sibTrans" cxnId="{0C9A5B52-95A6-4431-BC6E-CD1D138A557D}">
      <dgm:prSet/>
      <dgm:spPr/>
      <dgm:t>
        <a:bodyPr/>
        <a:lstStyle/>
        <a:p>
          <a:endParaRPr lang="fr-CA" sz="2000"/>
        </a:p>
      </dgm:t>
    </dgm:pt>
    <dgm:pt modelId="{5CCE273C-30EE-43E0-8950-0B676439AC1F}">
      <dgm:prSet custT="1"/>
      <dgm:spPr/>
      <dgm:t>
        <a:bodyPr/>
        <a:lstStyle/>
        <a:p>
          <a:r>
            <a:rPr lang="en-US" sz="2000" err="1"/>
            <a:t>Juin</a:t>
          </a:r>
          <a:r>
            <a:rPr lang="en-US" sz="2000"/>
            <a:t> </a:t>
          </a:r>
          <a:br>
            <a:rPr lang="en-US" sz="2000"/>
          </a:br>
          <a:r>
            <a:rPr lang="en-US" sz="2000"/>
            <a:t>2022</a:t>
          </a:r>
          <a:endParaRPr lang="fr-CA" sz="2000"/>
        </a:p>
      </dgm:t>
    </dgm:pt>
    <dgm:pt modelId="{67B2EA8B-1B24-4C71-8EC0-A87F31611B10}" type="parTrans" cxnId="{F3BDFE26-5A96-4DF4-9E43-882A2E31133B}">
      <dgm:prSet/>
      <dgm:spPr/>
      <dgm:t>
        <a:bodyPr/>
        <a:lstStyle/>
        <a:p>
          <a:endParaRPr lang="fr-CA" sz="2000"/>
        </a:p>
      </dgm:t>
    </dgm:pt>
    <dgm:pt modelId="{47DBE5EB-1E23-4832-BD2B-D8C9FEAD61A1}" type="sibTrans" cxnId="{F3BDFE26-5A96-4DF4-9E43-882A2E31133B}">
      <dgm:prSet/>
      <dgm:spPr/>
      <dgm:t>
        <a:bodyPr/>
        <a:lstStyle/>
        <a:p>
          <a:endParaRPr lang="fr-CA" sz="2000"/>
        </a:p>
      </dgm:t>
    </dgm:pt>
    <dgm:pt modelId="{088C6C94-05F6-48A3-94F1-E9E65C0124B6}" type="pres">
      <dgm:prSet presAssocID="{82DC64B7-90A3-4984-A6D6-D5DD6A6731B0}" presName="Name0" presStyleCnt="0">
        <dgm:presLayoutVars>
          <dgm:dir/>
          <dgm:resizeHandles val="exact"/>
        </dgm:presLayoutVars>
      </dgm:prSet>
      <dgm:spPr/>
    </dgm:pt>
    <dgm:pt modelId="{829E79EC-3686-4358-A7B8-DD6ECF50E03E}" type="pres">
      <dgm:prSet presAssocID="{B966D285-AF09-4931-97DE-AF2F821ED49D}" presName="parTxOnly" presStyleLbl="node1" presStyleIdx="0" presStyleCnt="4" custLinFactNeighborX="6020" custLinFactNeighborY="-4239">
        <dgm:presLayoutVars>
          <dgm:bulletEnabled val="1"/>
        </dgm:presLayoutVars>
      </dgm:prSet>
      <dgm:spPr/>
    </dgm:pt>
    <dgm:pt modelId="{4DFC8F6E-3A2A-4644-B31A-09A152857CE2}" type="pres">
      <dgm:prSet presAssocID="{1F6977F7-674F-4B02-9175-D0EF77B9EABD}" presName="parSpace" presStyleCnt="0"/>
      <dgm:spPr/>
    </dgm:pt>
    <dgm:pt modelId="{BB49EB3B-E096-45B2-9699-EC851E3D5566}" type="pres">
      <dgm:prSet presAssocID="{1D524B2B-F024-40AE-A8DE-CE578E6FA68D}" presName="parTxOnly" presStyleLbl="node1" presStyleIdx="1" presStyleCnt="4" custLinFactNeighborX="24620">
        <dgm:presLayoutVars>
          <dgm:bulletEnabled val="1"/>
        </dgm:presLayoutVars>
      </dgm:prSet>
      <dgm:spPr/>
    </dgm:pt>
    <dgm:pt modelId="{B90912B1-045B-4832-81D2-359F61A9F03B}" type="pres">
      <dgm:prSet presAssocID="{CD071E2D-5BDD-49AF-97BF-C2309A72765D}" presName="parSpace" presStyleCnt="0"/>
      <dgm:spPr/>
    </dgm:pt>
    <dgm:pt modelId="{E48D4985-AE9E-4F80-A865-7B13FC0B1FF4}" type="pres">
      <dgm:prSet presAssocID="{6217B7C5-80FD-44E5-AD33-24C377AFD827}" presName="parTxOnly" presStyleLbl="node1" presStyleIdx="2" presStyleCnt="4" custLinFactNeighborX="24401">
        <dgm:presLayoutVars>
          <dgm:bulletEnabled val="1"/>
        </dgm:presLayoutVars>
      </dgm:prSet>
      <dgm:spPr/>
    </dgm:pt>
    <dgm:pt modelId="{3870C625-3701-4416-BC01-AE6A8F8EEB53}" type="pres">
      <dgm:prSet presAssocID="{99B33CE6-D877-4109-9D4F-FA00BA4762C4}" presName="parSpace" presStyleCnt="0"/>
      <dgm:spPr/>
    </dgm:pt>
    <dgm:pt modelId="{EFA62809-7BC9-4D74-8F55-9D54C07FDAB8}" type="pres">
      <dgm:prSet presAssocID="{5CCE273C-30EE-43E0-8950-0B676439AC1F}" presName="parTxOnly" presStyleLbl="node1" presStyleIdx="3" presStyleCnt="4" custLinFactNeighborX="16388" custLinFactNeighborY="1210">
        <dgm:presLayoutVars>
          <dgm:bulletEnabled val="1"/>
        </dgm:presLayoutVars>
      </dgm:prSet>
      <dgm:spPr/>
    </dgm:pt>
  </dgm:ptLst>
  <dgm:cxnLst>
    <dgm:cxn modelId="{6ED80416-D440-42A1-A0A8-3290E0DDF6E4}" type="presOf" srcId="{5CCE273C-30EE-43E0-8950-0B676439AC1F}" destId="{EFA62809-7BC9-4D74-8F55-9D54C07FDAB8}" srcOrd="0" destOrd="0" presId="urn:microsoft.com/office/officeart/2005/8/layout/hChevron3"/>
    <dgm:cxn modelId="{7CBC7218-4039-4986-A074-7A45F292E432}" type="presOf" srcId="{6217B7C5-80FD-44E5-AD33-24C377AFD827}" destId="{E48D4985-AE9E-4F80-A865-7B13FC0B1FF4}" srcOrd="0" destOrd="0" presId="urn:microsoft.com/office/officeart/2005/8/layout/hChevron3"/>
    <dgm:cxn modelId="{0E03E122-41B4-4369-97B1-C0CD4B3E6AD7}" type="presOf" srcId="{82DC64B7-90A3-4984-A6D6-D5DD6A6731B0}" destId="{088C6C94-05F6-48A3-94F1-E9E65C0124B6}" srcOrd="0" destOrd="0" presId="urn:microsoft.com/office/officeart/2005/8/layout/hChevron3"/>
    <dgm:cxn modelId="{F3BDFE26-5A96-4DF4-9E43-882A2E31133B}" srcId="{82DC64B7-90A3-4984-A6D6-D5DD6A6731B0}" destId="{5CCE273C-30EE-43E0-8950-0B676439AC1F}" srcOrd="3" destOrd="0" parTransId="{67B2EA8B-1B24-4C71-8EC0-A87F31611B10}" sibTransId="{47DBE5EB-1E23-4832-BD2B-D8C9FEAD61A1}"/>
    <dgm:cxn modelId="{0C9A5B52-95A6-4431-BC6E-CD1D138A557D}" srcId="{82DC64B7-90A3-4984-A6D6-D5DD6A6731B0}" destId="{6217B7C5-80FD-44E5-AD33-24C377AFD827}" srcOrd="2" destOrd="0" parTransId="{C9C26EDD-5D83-40CE-8CD2-348451E87187}" sibTransId="{99B33CE6-D877-4109-9D4F-FA00BA4762C4}"/>
    <dgm:cxn modelId="{7906F45C-02D0-4B0B-A3F0-B7FE875EC3B1}" srcId="{82DC64B7-90A3-4984-A6D6-D5DD6A6731B0}" destId="{B966D285-AF09-4931-97DE-AF2F821ED49D}" srcOrd="0" destOrd="0" parTransId="{2F824297-20A4-4159-868A-FC7DBE2EBC6C}" sibTransId="{1F6977F7-674F-4B02-9175-D0EF77B9EABD}"/>
    <dgm:cxn modelId="{E311DC60-F0E2-475E-9124-1D661231E75B}" srcId="{82DC64B7-90A3-4984-A6D6-D5DD6A6731B0}" destId="{1D524B2B-F024-40AE-A8DE-CE578E6FA68D}" srcOrd="1" destOrd="0" parTransId="{3E4E183F-6A0C-4F8D-83CA-10B8ADA9B520}" sibTransId="{CD071E2D-5BDD-49AF-97BF-C2309A72765D}"/>
    <dgm:cxn modelId="{CA174B8A-5D71-4073-9415-3D1BA0856D81}" type="presOf" srcId="{B966D285-AF09-4931-97DE-AF2F821ED49D}" destId="{829E79EC-3686-4358-A7B8-DD6ECF50E03E}" srcOrd="0" destOrd="0" presId="urn:microsoft.com/office/officeart/2005/8/layout/hChevron3"/>
    <dgm:cxn modelId="{365E2CF6-75FD-457E-A2C8-52537A6883DB}" type="presOf" srcId="{1D524B2B-F024-40AE-A8DE-CE578E6FA68D}" destId="{BB49EB3B-E096-45B2-9699-EC851E3D5566}" srcOrd="0" destOrd="0" presId="urn:microsoft.com/office/officeart/2005/8/layout/hChevron3"/>
    <dgm:cxn modelId="{0550E7FC-26B6-4317-B78F-6C807DD90406}" type="presParOf" srcId="{088C6C94-05F6-48A3-94F1-E9E65C0124B6}" destId="{829E79EC-3686-4358-A7B8-DD6ECF50E03E}" srcOrd="0" destOrd="0" presId="urn:microsoft.com/office/officeart/2005/8/layout/hChevron3"/>
    <dgm:cxn modelId="{50F2185D-6C26-49CC-9BF6-3B299874FFF8}" type="presParOf" srcId="{088C6C94-05F6-48A3-94F1-E9E65C0124B6}" destId="{4DFC8F6E-3A2A-4644-B31A-09A152857CE2}" srcOrd="1" destOrd="0" presId="urn:microsoft.com/office/officeart/2005/8/layout/hChevron3"/>
    <dgm:cxn modelId="{D6ADDDB6-2E82-44E7-8F06-B94C97A325B5}" type="presParOf" srcId="{088C6C94-05F6-48A3-94F1-E9E65C0124B6}" destId="{BB49EB3B-E096-45B2-9699-EC851E3D5566}" srcOrd="2" destOrd="0" presId="urn:microsoft.com/office/officeart/2005/8/layout/hChevron3"/>
    <dgm:cxn modelId="{0D649420-49DD-4A16-8BC6-E9781E8A2CE5}" type="presParOf" srcId="{088C6C94-05F6-48A3-94F1-E9E65C0124B6}" destId="{B90912B1-045B-4832-81D2-359F61A9F03B}" srcOrd="3" destOrd="0" presId="urn:microsoft.com/office/officeart/2005/8/layout/hChevron3"/>
    <dgm:cxn modelId="{A68E684B-5229-4F07-A907-1D16C99B375F}" type="presParOf" srcId="{088C6C94-05F6-48A3-94F1-E9E65C0124B6}" destId="{E48D4985-AE9E-4F80-A865-7B13FC0B1FF4}" srcOrd="4" destOrd="0" presId="urn:microsoft.com/office/officeart/2005/8/layout/hChevron3"/>
    <dgm:cxn modelId="{EE7EB0FC-DE2A-4096-A1C8-40E02CA05766}" type="presParOf" srcId="{088C6C94-05F6-48A3-94F1-E9E65C0124B6}" destId="{3870C625-3701-4416-BC01-AE6A8F8EEB53}" srcOrd="5" destOrd="0" presId="urn:microsoft.com/office/officeart/2005/8/layout/hChevron3"/>
    <dgm:cxn modelId="{F6C9A025-0F9F-4E82-B193-D6BD5C2EFF18}" type="presParOf" srcId="{088C6C94-05F6-48A3-94F1-E9E65C0124B6}" destId="{EFA62809-7BC9-4D74-8F55-9D54C07FDAB8}"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E79EC-3686-4358-A7B8-DD6ECF50E03E}">
      <dsp:nvSpPr>
        <dsp:cNvPr id="0" name=""/>
        <dsp:cNvSpPr/>
      </dsp:nvSpPr>
      <dsp:spPr>
        <a:xfrm>
          <a:off x="27973" y="0"/>
          <a:ext cx="2145723" cy="70423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53340" rIns="0" bIns="53340" numCol="1" spcCol="1270" anchor="ctr" anchorCtr="0">
          <a:noAutofit/>
        </a:bodyPr>
        <a:lstStyle/>
        <a:p>
          <a:pPr marL="0" lvl="0" indent="0" algn="ctr" defTabSz="889000">
            <a:lnSpc>
              <a:spcPct val="90000"/>
            </a:lnSpc>
            <a:spcBef>
              <a:spcPct val="0"/>
            </a:spcBef>
            <a:spcAft>
              <a:spcPts val="0"/>
            </a:spcAft>
            <a:buNone/>
          </a:pPr>
          <a:r>
            <a:rPr lang="en-US" sz="2000" kern="1200" dirty="0" err="1"/>
            <a:t>Printemps</a:t>
          </a:r>
          <a:r>
            <a:rPr lang="en-US" sz="2000" kern="1200" dirty="0"/>
            <a:t> </a:t>
          </a:r>
        </a:p>
        <a:p>
          <a:pPr marL="0" lvl="0" indent="0" algn="ctr" defTabSz="889000">
            <a:lnSpc>
              <a:spcPct val="90000"/>
            </a:lnSpc>
            <a:spcBef>
              <a:spcPct val="0"/>
            </a:spcBef>
            <a:spcAft>
              <a:spcPct val="35000"/>
            </a:spcAft>
            <a:buNone/>
          </a:pPr>
          <a:r>
            <a:rPr lang="en-US" sz="2000" kern="1200" dirty="0">
              <a:latin typeface="Calibri Light" panose="020F0302020204030204"/>
            </a:rPr>
            <a:t>2017</a:t>
          </a:r>
          <a:endParaRPr lang="fr-CA" sz="2000" kern="1200" dirty="0"/>
        </a:p>
      </dsp:txBody>
      <dsp:txXfrm>
        <a:off x="27973" y="0"/>
        <a:ext cx="1969664" cy="704236"/>
      </dsp:txXfrm>
    </dsp:sp>
    <dsp:sp modelId="{BB49EB3B-E096-45B2-9699-EC851E3D5566}">
      <dsp:nvSpPr>
        <dsp:cNvPr id="0" name=""/>
        <dsp:cNvSpPr/>
      </dsp:nvSpPr>
      <dsp:spPr>
        <a:xfrm>
          <a:off x="1824373" y="0"/>
          <a:ext cx="2145723" cy="704236"/>
        </a:xfrm>
        <a:prstGeom prst="chevron">
          <a:avLst/>
        </a:prstGeom>
        <a:solidFill>
          <a:schemeClr val="accent2">
            <a:hueOff val="-297054"/>
            <a:satOff val="526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CA" sz="2000" kern="1200" dirty="0"/>
            <a:t>Juin </a:t>
          </a:r>
          <a:br>
            <a:rPr lang="fr-CA" sz="2000" kern="1200" dirty="0"/>
          </a:br>
          <a:r>
            <a:rPr lang="fr-CA" sz="2000" kern="1200" dirty="0"/>
            <a:t>2017</a:t>
          </a:r>
        </a:p>
      </dsp:txBody>
      <dsp:txXfrm>
        <a:off x="2176491" y="0"/>
        <a:ext cx="1441487" cy="704236"/>
      </dsp:txXfrm>
    </dsp:sp>
    <dsp:sp modelId="{E48D4985-AE9E-4F80-A865-7B13FC0B1FF4}">
      <dsp:nvSpPr>
        <dsp:cNvPr id="0" name=""/>
        <dsp:cNvSpPr/>
      </dsp:nvSpPr>
      <dsp:spPr>
        <a:xfrm>
          <a:off x="3540012" y="0"/>
          <a:ext cx="2145723" cy="704236"/>
        </a:xfrm>
        <a:prstGeom prst="chevron">
          <a:avLst/>
        </a:prstGeom>
        <a:solidFill>
          <a:schemeClr val="accent2">
            <a:hueOff val="-594109"/>
            <a:satOff val="10533"/>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CA" sz="2000" kern="1200" dirty="0"/>
            <a:t>Septembre </a:t>
          </a:r>
          <a:br>
            <a:rPr lang="fr-CA" sz="2000" kern="1200" dirty="0"/>
          </a:br>
          <a:r>
            <a:rPr lang="fr-CA" sz="2000" kern="1200" dirty="0"/>
            <a:t>2018</a:t>
          </a:r>
        </a:p>
      </dsp:txBody>
      <dsp:txXfrm>
        <a:off x="3892130" y="0"/>
        <a:ext cx="1441487" cy="704236"/>
      </dsp:txXfrm>
    </dsp:sp>
    <dsp:sp modelId="{EFA62809-7BC9-4D74-8F55-9D54C07FDAB8}">
      <dsp:nvSpPr>
        <dsp:cNvPr id="0" name=""/>
        <dsp:cNvSpPr/>
      </dsp:nvSpPr>
      <dsp:spPr>
        <a:xfrm>
          <a:off x="5154014" y="0"/>
          <a:ext cx="2145723" cy="704236"/>
        </a:xfrm>
        <a:prstGeom prst="chevron">
          <a:avLst/>
        </a:prstGeom>
        <a:solidFill>
          <a:schemeClr val="accent2">
            <a:hueOff val="-891163"/>
            <a:satOff val="15799"/>
            <a:lumOff val="8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err="1"/>
            <a:t>Juin</a:t>
          </a:r>
          <a:r>
            <a:rPr lang="en-US" sz="2000" kern="1200"/>
            <a:t> </a:t>
          </a:r>
          <a:br>
            <a:rPr lang="en-US" sz="2000" kern="1200"/>
          </a:br>
          <a:r>
            <a:rPr lang="en-US" sz="2000" kern="1200"/>
            <a:t>2022</a:t>
          </a:r>
          <a:endParaRPr lang="fr-CA" sz="2000" kern="1200"/>
        </a:p>
      </dsp:txBody>
      <dsp:txXfrm>
        <a:off x="5506132" y="0"/>
        <a:ext cx="1441487" cy="70423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5547-FCE8-404A-BECE-53C2CBC14173}" type="datetimeFigureOut">
              <a:rPr lang="fr-CA"/>
              <a:t>2021-04-28</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A7B5E-88BC-4436-B53D-E239D279A412}" type="slidenum">
              <a:rPr lang="fr-CA"/>
              <a:t>‹n°›</a:t>
            </a:fld>
            <a:endParaRPr lang="fr-CA"/>
          </a:p>
        </p:txBody>
      </p:sp>
    </p:spTree>
    <p:extLst>
      <p:ext uri="{BB962C8B-B14F-4D97-AF65-F5344CB8AC3E}">
        <p14:creationId xmlns:p14="http://schemas.microsoft.com/office/powerpoint/2010/main" val="29543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Slide.sldx"/></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ca/url?sa=t&amp;rct=j&amp;q=&amp;esrc=s&amp;source=web&amp;cd=&amp;ved=2ahUKEwjAloL2pu_uAhXMTTABHUPDAVAQFjAAegQIARAC&amp;url=https://www.quebec.ca/agriculture-environnement-et-ressources-naturelles/agriculture/industrie-agricole-au-quebec/protection-mise-en-valeur-territoire-agricole/&amp;usg=AOvVaw0I8DJrs1dmJ8ZHbKeR6i_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nvironnement.gouv.qc.ca/Eau/milieux-humides/plans-regionaux/guide-plans-regionaux.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 </a:t>
            </a:r>
          </a:p>
          <a:p>
            <a:endParaRPr lang="fr-CA" dirty="0">
              <a:solidFill>
                <a:srgbClr val="000000"/>
              </a:solidFill>
              <a:cs typeface="Calibri"/>
            </a:endParaRPr>
          </a:p>
          <a:p>
            <a:endParaRPr lang="fr-CA" dirty="0">
              <a:solidFill>
                <a:srgbClr val="00B050"/>
              </a:solidFill>
              <a:cs typeface="Calibri"/>
            </a:endParaRPr>
          </a:p>
          <a:p>
            <a:endParaRPr lang="fr-CA" dirty="0">
              <a:solidFill>
                <a:srgbClr val="00B050"/>
              </a:solidFill>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a:t>
            </a:fld>
            <a:endParaRPr lang="fr-CA"/>
          </a:p>
        </p:txBody>
      </p:sp>
    </p:spTree>
    <p:extLst>
      <p:ext uri="{BB962C8B-B14F-4D97-AF65-F5344CB8AC3E}">
        <p14:creationId xmlns:p14="http://schemas.microsoft.com/office/powerpoint/2010/main" val="51642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p:txBody>
          <a:bodyPr/>
          <a:lstStyle/>
          <a:p>
            <a:r>
              <a:rPr lang="fr-CA" i="0" dirty="0">
                <a:cs typeface="Calibri"/>
              </a:rPr>
              <a:t>Les plans régionaux et l’autorisation environnementale qui peut mener à une contribution financière sont deux démarches complètement différentes. </a:t>
            </a:r>
          </a:p>
          <a:p>
            <a:endParaRPr lang="fr-CA" i="0" dirty="0">
              <a:cs typeface="Calibri"/>
            </a:endParaRPr>
          </a:p>
          <a:p>
            <a:r>
              <a:rPr lang="fr-CA" i="0" dirty="0">
                <a:cs typeface="Calibri"/>
              </a:rPr>
              <a:t>La contribution financière survient au bout d’un processus d’analyse environnementale pour obtenir une autorisation ministérielle, peu importe les projets qui sont réalisés en milieux humides et hydriques. </a:t>
            </a:r>
          </a:p>
          <a:p>
            <a:endParaRPr lang="fr-CA" dirty="0"/>
          </a:p>
          <a:p>
            <a:pPr marL="0" indent="0">
              <a:buNone/>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10</a:t>
            </a:fld>
            <a:endParaRPr lang="fr-CA"/>
          </a:p>
        </p:txBody>
      </p:sp>
      <p:graphicFrame>
        <p:nvGraphicFramePr>
          <p:cNvPr id="6" name="Objet 5">
            <a:extLst>
              <a:ext uri="{FF2B5EF4-FFF2-40B4-BE49-F238E27FC236}">
                <a16:creationId xmlns:a16="http://schemas.microsoft.com/office/drawing/2014/main" id="{C74E0AC1-540E-4779-83E8-61C273AFD8CC}"/>
              </a:ext>
            </a:extLst>
          </p:cNvPr>
          <p:cNvGraphicFramePr>
            <a:graphicFrameLocks noChangeAspect="1"/>
          </p:cNvGraphicFramePr>
          <p:nvPr>
            <p:extLst>
              <p:ext uri="{D42A27DB-BD31-4B8C-83A1-F6EECF244321}">
                <p14:modId xmlns:p14="http://schemas.microsoft.com/office/powerpoint/2010/main" val="1893970082"/>
              </p:ext>
            </p:extLst>
          </p:nvPr>
        </p:nvGraphicFramePr>
        <p:xfrm>
          <a:off x="458118" y="480685"/>
          <a:ext cx="6096000" cy="3429000"/>
        </p:xfrm>
        <a:graphic>
          <a:graphicData uri="http://schemas.openxmlformats.org/presentationml/2006/ole">
            <mc:AlternateContent xmlns:mc="http://schemas.openxmlformats.org/markup-compatibility/2006">
              <mc:Choice xmlns:v="urn:schemas-microsoft-com:vml" Requires="v">
                <p:oleObj spid="_x0000_s2200" name="Slide" r:id="rId4" imgW="6095936" imgH="3429012" progId="PowerPoint.Slide.12">
                  <p:embed/>
                </p:oleObj>
              </mc:Choice>
              <mc:Fallback>
                <p:oleObj name="Slide" r:id="rId4" imgW="6095936" imgH="3429012" progId="PowerPoint.Slide.12">
                  <p:embed/>
                  <p:pic>
                    <p:nvPicPr>
                      <p:cNvPr id="6" name="Objet 5">
                        <a:extLst>
                          <a:ext uri="{FF2B5EF4-FFF2-40B4-BE49-F238E27FC236}">
                            <a16:creationId xmlns:a16="http://schemas.microsoft.com/office/drawing/2014/main" id="{C74E0AC1-540E-4779-83E8-61C273AFD8CC}"/>
                          </a:ext>
                        </a:extLst>
                      </p:cNvPr>
                      <p:cNvPicPr/>
                      <p:nvPr/>
                    </p:nvPicPr>
                    <p:blipFill>
                      <a:blip r:embed="rId5"/>
                      <a:stretch>
                        <a:fillRect/>
                      </a:stretch>
                    </p:blipFill>
                    <p:spPr>
                      <a:xfrm>
                        <a:off x="458118" y="480685"/>
                        <a:ext cx="6096000" cy="3429000"/>
                      </a:xfrm>
                      <a:prstGeom prst="rect">
                        <a:avLst/>
                      </a:prstGeom>
                    </p:spPr>
                  </p:pic>
                </p:oleObj>
              </mc:Fallback>
            </mc:AlternateContent>
          </a:graphicData>
        </a:graphic>
      </p:graphicFrame>
    </p:spTree>
    <p:extLst>
      <p:ext uri="{BB962C8B-B14F-4D97-AF65-F5344CB8AC3E}">
        <p14:creationId xmlns:p14="http://schemas.microsoft.com/office/powerpoint/2010/main" val="94515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11</a:t>
            </a:fld>
            <a:endParaRPr lang="fr-CA"/>
          </a:p>
        </p:txBody>
      </p:sp>
    </p:spTree>
    <p:extLst>
      <p:ext uri="{BB962C8B-B14F-4D97-AF65-F5344CB8AC3E}">
        <p14:creationId xmlns:p14="http://schemas.microsoft.com/office/powerpoint/2010/main" val="75957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a:p>
            <a:r>
              <a:rPr lang="fr-CA" b="0" dirty="0"/>
              <a:t>Lecture des puces, une à une.</a:t>
            </a:r>
          </a:p>
          <a:p>
            <a:endParaRPr lang="fr-CA"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cs typeface="Calibri"/>
              </a:rPr>
              <a:t>PDZA : Plan de développement de la zone agricole</a:t>
            </a:r>
            <a:endParaRPr lang="fr-CA" sz="1200" b="0" i="0" u="none" strike="noStrike" kern="1200" dirty="0">
              <a:solidFill>
                <a:schemeClr val="tx1"/>
              </a:solidFill>
              <a:effectLst/>
              <a:latin typeface="+mn-lt"/>
              <a:ea typeface="+mn-ea"/>
              <a:cs typeface="+mn-cs"/>
              <a:hlinkClick r:id="rId3"/>
            </a:endParaRPr>
          </a:p>
          <a:p>
            <a:r>
              <a:rPr lang="fr-CA" b="0" dirty="0">
                <a:cs typeface="Calibri"/>
              </a:rPr>
              <a:t>PPMV : </a:t>
            </a:r>
            <a:r>
              <a:rPr lang="fr-CA" sz="1200" b="0" i="0" kern="1200" dirty="0">
                <a:solidFill>
                  <a:schemeClr val="tx1"/>
                </a:solidFill>
                <a:effectLst/>
                <a:latin typeface="+mn-lt"/>
                <a:ea typeface="+mn-ea"/>
                <a:cs typeface="+mn-cs"/>
              </a:rPr>
              <a:t>Plan de protection et de mise en valeur de la forêt privée</a:t>
            </a:r>
            <a:endParaRPr lang="fr-CA"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latin typeface="+mn-lt"/>
              <a:cs typeface="Arial"/>
            </a:endParaRPr>
          </a:p>
          <a:p>
            <a:endParaRPr lang="fr-CA" b="0"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12</a:t>
            </a:fld>
            <a:endParaRPr lang="fr-CA"/>
          </a:p>
        </p:txBody>
      </p:sp>
    </p:spTree>
    <p:extLst>
      <p:ext uri="{BB962C8B-B14F-4D97-AF65-F5344CB8AC3E}">
        <p14:creationId xmlns:p14="http://schemas.microsoft.com/office/powerpoint/2010/main" val="111101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4504459"/>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A" sz="1100" b="0" dirty="0"/>
              <a:t>Lecture des puces, une à une.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A" sz="11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A" sz="1100" dirty="0"/>
              <a:t>Une obligation légale : La planification est </a:t>
            </a:r>
            <a:r>
              <a:rPr lang="fr-CA" sz="1100" b="1" u="none" dirty="0"/>
              <a:t>obligatoire</a:t>
            </a:r>
            <a:r>
              <a:rPr lang="fr-CA" sz="1100" dirty="0"/>
              <a:t> et nécessite une action visant à assurer la </a:t>
            </a:r>
            <a:r>
              <a:rPr lang="fr-CA" sz="1100" b="1" u="none" dirty="0"/>
              <a:t>compatibilité du schéma d’aménagement et de développement (SAD) avec le plan régional</a:t>
            </a:r>
            <a:r>
              <a:rPr lang="fr-CA" sz="1100" dirty="0"/>
              <a:t>. Comme le PRMHH et les SAD sont des documents distincts et analysés sur des bases et selon des critères différents, on ne s’attend pas à une cohérence parfaite; on vise plutôt à s’en approcher le plus possible.</a:t>
            </a:r>
          </a:p>
          <a:p>
            <a:pPr>
              <a:spcAft>
                <a:spcPts val="600"/>
              </a:spcAft>
            </a:pPr>
            <a:endParaRPr lang="fr-CA" sz="1100" dirty="0"/>
          </a:p>
          <a:p>
            <a:endParaRPr lang="fr-CA" b="0"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13</a:t>
            </a:fld>
            <a:endParaRPr lang="fr-CA" dirty="0"/>
          </a:p>
        </p:txBody>
      </p:sp>
    </p:spTree>
    <p:extLst>
      <p:ext uri="{BB962C8B-B14F-4D97-AF65-F5344CB8AC3E}">
        <p14:creationId xmlns:p14="http://schemas.microsoft.com/office/powerpoint/2010/main" val="388367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cs typeface="Calibri"/>
            </a:endParaRPr>
          </a:p>
          <a:p>
            <a:r>
              <a:rPr lang="fr-CA" dirty="0"/>
              <a:t>Lecture des puces, une à une.</a:t>
            </a:r>
            <a:endParaRPr lang="fr-CA"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14</a:t>
            </a:fld>
            <a:endParaRPr lang="fr-CA"/>
          </a:p>
        </p:txBody>
      </p:sp>
    </p:spTree>
    <p:extLst>
      <p:ext uri="{BB962C8B-B14F-4D97-AF65-F5344CB8AC3E}">
        <p14:creationId xmlns:p14="http://schemas.microsoft.com/office/powerpoint/2010/main" val="106165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Après ce survol de ce qu’est et de ce que n’est pas un plan régional, en voici les cinq grandes étapes. C’est à travers ces cinq étapes que la MRC devra tenir compte de trois grands principes, qui seront présentés à la diapositive suivante.</a:t>
            </a:r>
          </a:p>
          <a:p>
            <a:endParaRPr lang="fr-CA" b="0" dirty="0"/>
          </a:p>
          <a:p>
            <a:r>
              <a:rPr lang="fr-CA" b="0" dirty="0"/>
              <a:t>Consultez le guide d’élaboration d’un plan régional des milieux humides et hydriques sur le site Web du MELCC pour plus de détails : </a:t>
            </a:r>
            <a:r>
              <a:rPr lang="fr-CA" dirty="0">
                <a:hlinkClick r:id="rId3"/>
              </a:rPr>
              <a:t>Les plans régionaux des milieux humides et hydriques – Démarche de réalisation (gouv.qc.ca)</a:t>
            </a:r>
            <a:r>
              <a:rPr lang="fr-CA" b="0" dirty="0"/>
              <a:t>.</a:t>
            </a:r>
          </a:p>
          <a:p>
            <a:endParaRPr lang="fr-CA" b="0" dirty="0"/>
          </a:p>
          <a:p>
            <a:endParaRPr lang="fr-CA" b="1"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15</a:t>
            </a:fld>
            <a:endParaRPr lang="fr-CA"/>
          </a:p>
        </p:txBody>
      </p:sp>
    </p:spTree>
    <p:extLst>
      <p:ext uri="{BB962C8B-B14F-4D97-AF65-F5344CB8AC3E}">
        <p14:creationId xmlns:p14="http://schemas.microsoft.com/office/powerpoint/2010/main" val="34779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cs typeface="Calibri"/>
            </a:endParaRPr>
          </a:p>
          <a:p>
            <a:r>
              <a:rPr lang="fr-CA" u="none" dirty="0"/>
              <a:t>Lire</a:t>
            </a:r>
            <a:r>
              <a:rPr lang="fr-CA" dirty="0"/>
              <a:t> seulement chacun des trois grands principes sans les expliquer, puisqu’ils seront présentés de façon plus détaillée avec une diapo/principe plus tard.</a:t>
            </a:r>
            <a:endParaRPr lang="fr-CA" dirty="0">
              <a:cs typeface="Calibri"/>
            </a:endParaRPr>
          </a:p>
          <a:p>
            <a:endParaRPr lang="fr-CA" dirty="0">
              <a:cs typeface="Calibri"/>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16</a:t>
            </a:fld>
            <a:endParaRPr lang="fr-CA"/>
          </a:p>
        </p:txBody>
      </p:sp>
    </p:spTree>
    <p:extLst>
      <p:ext uri="{BB962C8B-B14F-4D97-AF65-F5344CB8AC3E}">
        <p14:creationId xmlns:p14="http://schemas.microsoft.com/office/powerpoint/2010/main" val="57843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4566805"/>
          </a:xfrm>
        </p:spPr>
        <p:txBody>
          <a:bodyPr/>
          <a:lstStyle/>
          <a:p>
            <a:r>
              <a:rPr lang="fr-CA" i="0" noProof="0" dirty="0">
                <a:cs typeface="Calibri"/>
              </a:rPr>
              <a:t>Les mesures prises pour atteindre l’objectif </a:t>
            </a:r>
            <a:r>
              <a:rPr lang="fr-CA" b="1" i="0" noProof="0" dirty="0">
                <a:cs typeface="Calibri"/>
              </a:rPr>
              <a:t>d’aucune perte nette (APN</a:t>
            </a:r>
            <a:r>
              <a:rPr lang="fr-CA" i="0" noProof="0" dirty="0">
                <a:cs typeface="Calibri"/>
              </a:rPr>
              <a:t>) et leur bilan seront réalisés à l'échelle provinciale. Ils incluront toutes les mesures mises en </a:t>
            </a:r>
            <a:r>
              <a:rPr lang="fr-CA" i="0" noProof="0" dirty="0" err="1">
                <a:cs typeface="Calibri"/>
              </a:rPr>
              <a:t>oeuvre</a:t>
            </a:r>
            <a:r>
              <a:rPr lang="fr-CA" i="0" noProof="0" dirty="0">
                <a:cs typeface="Calibri"/>
              </a:rPr>
              <a:t> à différentes échelles, qui sont toutes interreliées. Ainsi, ils prendront en considération tout le travail réalisé aux échelles régionales et locales mais ils en sont aussi « dépendants ».</a:t>
            </a:r>
          </a:p>
          <a:p>
            <a:endParaRPr lang="fr-CA" noProof="0" dirty="0">
              <a:cs typeface="Calibri"/>
            </a:endParaRPr>
          </a:p>
          <a:p>
            <a:r>
              <a:rPr lang="fr-CA" noProof="0" dirty="0">
                <a:cs typeface="Calibri"/>
              </a:rPr>
              <a:t>C’est la somme des actions posées aux échelles régionales/locales qui permettra l'atteinte d’APN à l'échelle provinciale. En ce sens, le MELCC a immanquablement besoin des actions concrètes des MRC pour réussir son objectif : ces dernières sont des partenaires au premier chef!</a:t>
            </a:r>
          </a:p>
          <a:p>
            <a:endParaRPr lang="fr-CA" noProof="0" dirty="0">
              <a:cs typeface="Calibri"/>
            </a:endParaRPr>
          </a:p>
          <a:p>
            <a:r>
              <a:rPr lang="fr-CA" noProof="0" dirty="0">
                <a:cs typeface="Calibri"/>
              </a:rPr>
              <a:t>Une approche à l'échelle du territoire d'une MRC constitue une base minimale essentielle mais une approche davantage pertinente est celle de l'échelle des bassins versants (BV) concernés. Cela peut « déborder » des limites plus conventionnelles/habituelles des MRC, mais cela permet toutefois une approche cohérente et concertée par les décideurs et gestionnaires des BV. Plus cette approche se réalise tôt dans l'exercice du PRMHH, plus simple seront la cohésion et la prise en compte des différentes parties prenantes.</a:t>
            </a:r>
          </a:p>
          <a:p>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a:t>17</a:t>
            </a:fld>
            <a:endParaRPr lang="fr-CA"/>
          </a:p>
        </p:txBody>
      </p:sp>
    </p:spTree>
    <p:extLst>
      <p:ext uri="{BB962C8B-B14F-4D97-AF65-F5344CB8AC3E}">
        <p14:creationId xmlns:p14="http://schemas.microsoft.com/office/powerpoint/2010/main" val="287814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4577195"/>
          </a:xfrm>
        </p:spPr>
        <p:txBody>
          <a:bodyPr/>
          <a:lstStyle/>
          <a:p>
            <a:pPr marL="285750" indent="-285750">
              <a:buFont typeface="Arial,Sans-Serif"/>
              <a:buChar char="•"/>
            </a:pPr>
            <a:r>
              <a:rPr lang="fr-CA" sz="1050" dirty="0"/>
              <a:t>Ils s’articulent selon divers mécanismes légaux (LCMHH), réglementaires (ex. : RCAMHH) et administratifs (ex. : plans régionaux et programme de restauration)</a:t>
            </a:r>
          </a:p>
          <a:p>
            <a:pPr marL="285750" indent="-285750">
              <a:buFont typeface="Arial,Sans-Serif"/>
              <a:buChar char="•"/>
            </a:pPr>
            <a:r>
              <a:rPr lang="fr-CA" sz="1050" dirty="0"/>
              <a:t>Équilibre entre pertes de milieux humides et hydriques (qui ne peuvent être évités) et gains possibles (par la restauration ou la création de nouveaux milieux)</a:t>
            </a:r>
          </a:p>
          <a:p>
            <a:endParaRPr lang="fr-CA" sz="1050" dirty="0">
              <a:cs typeface="Calibri" panose="020F0502020204030204"/>
            </a:endParaRPr>
          </a:p>
          <a:p>
            <a:r>
              <a:rPr lang="fr-CA" sz="1050" kern="1200" dirty="0">
                <a:solidFill>
                  <a:schemeClr val="tx1"/>
                </a:solidFill>
                <a:effectLst/>
              </a:rPr>
              <a:t>Si on souhaite aller un peu plus loin par rapport à la LQE :</a:t>
            </a:r>
            <a:r>
              <a:rPr lang="fr-CA" sz="1050" dirty="0"/>
              <a:t> </a:t>
            </a:r>
          </a:p>
          <a:p>
            <a:pPr lvl="0"/>
            <a:r>
              <a:rPr lang="fr-CA" sz="1050" kern="1200" dirty="0">
                <a:solidFill>
                  <a:schemeClr val="tx1"/>
                </a:solidFill>
                <a:effectLst/>
              </a:rPr>
              <a:t>Traitement des autorisations par le MELCC selon l’approche d’intervention :</a:t>
            </a:r>
            <a:r>
              <a:rPr lang="fr-CA" sz="1050" dirty="0"/>
              <a:t> </a:t>
            </a:r>
            <a:endParaRPr lang="fr-CA" sz="1050" kern="1200" dirty="0">
              <a:solidFill>
                <a:schemeClr val="tx1"/>
              </a:solidFill>
              <a:effectLst/>
              <a:cs typeface="Calibri"/>
            </a:endParaRPr>
          </a:p>
          <a:p>
            <a:pPr lvl="1"/>
            <a:r>
              <a:rPr lang="fr-CA" sz="1050" b="1" kern="1200" dirty="0">
                <a:solidFill>
                  <a:schemeClr val="tx1"/>
                </a:solidFill>
                <a:effectLst/>
              </a:rPr>
              <a:t>Éviter</a:t>
            </a:r>
            <a:r>
              <a:rPr lang="fr-CA" sz="1050" kern="1200" dirty="0">
                <a:solidFill>
                  <a:schemeClr val="tx1"/>
                </a:solidFill>
                <a:effectLst/>
              </a:rPr>
              <a:t> : Justifier la nécessité d’un projet et pourquoi il n’est pas possible d’éviter le MHH.</a:t>
            </a:r>
            <a:endParaRPr lang="fr-CA" sz="1050" kern="1200" dirty="0">
              <a:solidFill>
                <a:schemeClr val="tx1"/>
              </a:solidFill>
              <a:effectLst/>
              <a:cs typeface="Calibri"/>
            </a:endParaRPr>
          </a:p>
          <a:p>
            <a:pPr lvl="1"/>
            <a:r>
              <a:rPr lang="fr-CA" sz="1050" b="1" kern="1200" dirty="0">
                <a:solidFill>
                  <a:schemeClr val="tx1"/>
                </a:solidFill>
                <a:effectLst/>
              </a:rPr>
              <a:t>Minimiser :</a:t>
            </a:r>
            <a:r>
              <a:rPr lang="fr-CA" sz="1050" kern="1200" dirty="0">
                <a:solidFill>
                  <a:schemeClr val="tx1"/>
                </a:solidFill>
                <a:effectLst/>
              </a:rPr>
              <a:t> Des mesures d’atténuation</a:t>
            </a:r>
            <a:r>
              <a:rPr lang="fr-CA" sz="1050" dirty="0"/>
              <a:t> </a:t>
            </a:r>
            <a:r>
              <a:rPr lang="fr-CA" sz="1050" kern="1200" dirty="0">
                <a:solidFill>
                  <a:schemeClr val="tx1"/>
                </a:solidFill>
                <a:effectLst/>
              </a:rPr>
              <a:t>s’appliquent pour minimiser les impacts sur les milieux humides et hydriques </a:t>
            </a:r>
            <a:r>
              <a:rPr lang="fr-CA" sz="1050" dirty="0"/>
              <a:t>et/ou pour</a:t>
            </a:r>
            <a:r>
              <a:rPr lang="fr-CA" sz="1050" kern="1200" dirty="0">
                <a:solidFill>
                  <a:schemeClr val="tx1"/>
                </a:solidFill>
                <a:effectLst/>
              </a:rPr>
              <a:t> d’autres éléments couverts par la LQE (ex. : espèces floristiques menacées ou vulnérables)</a:t>
            </a:r>
            <a:r>
              <a:rPr lang="fr-CA" sz="1050" b="1" kern="1200" dirty="0">
                <a:solidFill>
                  <a:schemeClr val="tx1"/>
                </a:solidFill>
                <a:effectLst/>
              </a:rPr>
              <a:t>.</a:t>
            </a:r>
            <a:endParaRPr lang="fr-CA" sz="1050" kern="1200" dirty="0">
              <a:solidFill>
                <a:schemeClr val="tx1"/>
              </a:solidFill>
              <a:effectLst/>
            </a:endParaRPr>
          </a:p>
          <a:p>
            <a:pPr lvl="1"/>
            <a:r>
              <a:rPr lang="fr-CA" sz="1050" b="1" kern="1200" dirty="0">
                <a:solidFill>
                  <a:schemeClr val="tx1"/>
                </a:solidFill>
                <a:effectLst/>
              </a:rPr>
              <a:t>Compenser </a:t>
            </a:r>
            <a:r>
              <a:rPr lang="fr-CA" sz="1050" kern="1200" dirty="0">
                <a:solidFill>
                  <a:schemeClr val="tx1"/>
                </a:solidFill>
                <a:effectLst/>
              </a:rPr>
              <a:t>(régime de compensation par contribution financière)</a:t>
            </a:r>
            <a:r>
              <a:rPr lang="fr-CA" sz="1050" kern="1200" dirty="0">
                <a:solidFill>
                  <a:schemeClr val="tx1"/>
                </a:solidFill>
                <a:effectLst/>
                <a:cs typeface="Calibri"/>
              </a:rPr>
              <a:t> : </a:t>
            </a:r>
            <a:r>
              <a:rPr lang="fr-CA" sz="1050" kern="1200" dirty="0">
                <a:solidFill>
                  <a:schemeClr val="tx1"/>
                </a:solidFill>
                <a:effectLst/>
              </a:rPr>
              <a:t>Sert au financement du programme de restauration et de création de MHH (PRCMHH) du MELCC.</a:t>
            </a:r>
          </a:p>
          <a:p>
            <a:pPr lvl="1"/>
            <a:r>
              <a:rPr lang="fr-CA" sz="1050" kern="1200" dirty="0">
                <a:solidFill>
                  <a:schemeClr val="tx1"/>
                </a:solidFill>
                <a:effectLst/>
              </a:rPr>
              <a:t>Les MRC peuvent aller chercher du financement de ce programme pour restaurer des MHH identifiés sur leur territoire, pour répondre à l’objectif d’aucune perte nette demandé dans le plan régional de MHH.</a:t>
            </a:r>
            <a:endParaRPr lang="fr-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endParaRPr lang="fr-CA" b="0" dirty="0">
              <a:cs typeface="Calibri"/>
            </a:endParaRPr>
          </a:p>
          <a:p>
            <a:pPr marL="285750" indent="-285750">
              <a:buFont typeface="Arial,Sans-Serif"/>
              <a:buChar char="•"/>
            </a:pPr>
            <a:endParaRPr lang="fr-CA"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18</a:t>
            </a:fld>
            <a:endParaRPr lang="fr-CA"/>
          </a:p>
        </p:txBody>
      </p:sp>
    </p:spTree>
    <p:extLst>
      <p:ext uri="{BB962C8B-B14F-4D97-AF65-F5344CB8AC3E}">
        <p14:creationId xmlns:p14="http://schemas.microsoft.com/office/powerpoint/2010/main" val="406097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19</a:t>
            </a:fld>
            <a:endParaRPr lang="fr-CA"/>
          </a:p>
        </p:txBody>
      </p:sp>
    </p:spTree>
    <p:extLst>
      <p:ext uri="{BB962C8B-B14F-4D97-AF65-F5344CB8AC3E}">
        <p14:creationId xmlns:p14="http://schemas.microsoft.com/office/powerpoint/2010/main" val="180876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Cette présentation porte sur les plans régionaux des milieux humides et hydriques (PRMHH). L’un des principaux objectifs de cette présentation sera de démêler les grands pans de la conservation des milieux humides et hydriques au Québec, considérant plusieurs grands changements apportés au cadre légal et réglementaire dans les trois dernières années.</a:t>
            </a:r>
          </a:p>
          <a:p>
            <a:r>
              <a:rPr lang="fr-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 démarche d’élaboration des plans régionaux des milieux humides et hydriques est déjà bien amorcée à la grandeur de la province et bon nombre d’acteurs sont actuellement mobilisés pour la réalisation de ce tout premier exercice. Nous souhaitons que cette présentation répondra à certaines de vos interrogations.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endParaRPr lang="fr-CA" dirty="0">
              <a:solidFill>
                <a:srgbClr val="000000"/>
              </a:solidFill>
              <a:cs typeface="Calibri"/>
            </a:endParaRPr>
          </a:p>
          <a:p>
            <a:endParaRPr lang="fr-CA" dirty="0">
              <a:solidFill>
                <a:srgbClr val="00B050"/>
              </a:solidFill>
              <a:cs typeface="Calibri"/>
            </a:endParaRPr>
          </a:p>
          <a:p>
            <a:endParaRPr lang="fr-CA" dirty="0">
              <a:solidFill>
                <a:srgbClr val="00B050"/>
              </a:solidFill>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a:t>
            </a:fld>
            <a:endParaRPr lang="fr-CA"/>
          </a:p>
        </p:txBody>
      </p:sp>
    </p:spTree>
    <p:extLst>
      <p:ext uri="{BB962C8B-B14F-4D97-AF65-F5344CB8AC3E}">
        <p14:creationId xmlns:p14="http://schemas.microsoft.com/office/powerpoint/2010/main" val="209218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cs typeface="Calibri"/>
              </a:rPr>
              <a:t>Si on décortique la notion de conservation, telle qu’on la définit au Québec, elle se décline en trois approches : protection / utilisation durable / restauration et création.</a:t>
            </a:r>
          </a:p>
          <a:p>
            <a:endParaRPr lang="fr-CA" i="1" dirty="0">
              <a:cs typeface="Calibri"/>
            </a:endParaRPr>
          </a:p>
          <a:p>
            <a:endParaRPr lang="fr-CA" dirty="0">
              <a:cs typeface="Calibri"/>
            </a:endParaRPr>
          </a:p>
          <a:p>
            <a:endParaRPr lang="fr-CA" dirty="0">
              <a:cs typeface="Calibri"/>
            </a:endParaRPr>
          </a:p>
          <a:p>
            <a:endParaRPr lang="fr-CA" dirty="0">
              <a:cs typeface="Calibri"/>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20</a:t>
            </a:fld>
            <a:endParaRPr lang="fr-CA"/>
          </a:p>
        </p:txBody>
      </p:sp>
    </p:spTree>
    <p:extLst>
      <p:ext uri="{BB962C8B-B14F-4D97-AF65-F5344CB8AC3E}">
        <p14:creationId xmlns:p14="http://schemas.microsoft.com/office/powerpoint/2010/main" val="30697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00" b="0" dirty="0">
                <a:cs typeface="Calibri"/>
              </a:rPr>
              <a:t>La MRC utilise ces trois grandes approches pour mieux planifier l’aménagement de son territoire afin d’atteindre un équilibre pertes-gains à l’échelle régionale. </a:t>
            </a:r>
          </a:p>
          <a:p>
            <a:endParaRPr lang="fr-CA" sz="1000" b="0" dirty="0">
              <a:cs typeface="Calibri"/>
            </a:endParaRPr>
          </a:p>
          <a:p>
            <a:r>
              <a:rPr lang="fr-CA" sz="1000" b="0" dirty="0">
                <a:cs typeface="Calibri"/>
              </a:rPr>
              <a:t>La protection, sans doute le choix le plus important, permet de garder les écosystèmes établis, qui ont leur pleine fonctionnalité et qui présentent souvent la biodiversité la plus intéressante. Elle devrait viser les milieux qu’il ne sera jamais possible de recréer ou qui seront difficiles à restaurer.</a:t>
            </a:r>
          </a:p>
          <a:p>
            <a:endParaRPr lang="fr-CA" sz="1000" b="0" dirty="0">
              <a:cs typeface="Calibri"/>
            </a:endParaRPr>
          </a:p>
          <a:p>
            <a:r>
              <a:rPr lang="fr-CA" sz="1000" b="0" dirty="0">
                <a:cs typeface="Calibri"/>
              </a:rPr>
              <a:t>On peut difficilement faire abstraction de la nécessité de développer le territoire. Il conviendra donc d’identifier les milieux propices à une utilisation durable. La MRC pourra avantageusement planifier des activités qui sont compatibles dans les milieux humides et hydriques plus communs. Elle peut y prévoir une utilisation faible ou modérée des ressources biologiques ou des services écologiques des MHH dans la mesure où les fonctions écologiques et la biodiversité associée à ces milieux peuvent se maintenir.</a:t>
            </a:r>
          </a:p>
          <a:p>
            <a:endParaRPr lang="fr-CA" sz="1000" b="0" dirty="0">
              <a:cs typeface="Calibri"/>
            </a:endParaRPr>
          </a:p>
          <a:p>
            <a:r>
              <a:rPr lang="fr-CA" sz="1000" b="0" dirty="0">
                <a:cs typeface="Calibri"/>
              </a:rPr>
              <a:t>Enfin, certains milieux seront sacrifiés dans les cas où le développement est la seule avenue envisageable, pour des infrastructures publiques où compte-tenu de la localisation stratégique de certains sites. Les pertes occasionnées mériteront tout de même d’être compensées par des travaux de restauration ou de création. La MRC est la mieux placée pour identifier les sites les plus pertinents.</a:t>
            </a:r>
          </a:p>
          <a:p>
            <a:endParaRPr lang="fr-CA" dirty="0">
              <a:cs typeface="Calibri"/>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21</a:t>
            </a:fld>
            <a:endParaRPr lang="fr-CA"/>
          </a:p>
        </p:txBody>
      </p:sp>
    </p:spTree>
    <p:extLst>
      <p:ext uri="{BB962C8B-B14F-4D97-AF65-F5344CB8AC3E}">
        <p14:creationId xmlns:p14="http://schemas.microsoft.com/office/powerpoint/2010/main" val="324111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0" dirty="0">
                <a:cs typeface="Calibri"/>
              </a:rPr>
              <a:t>Les quelques outils de la présente diapo existent déjà, notamment par le biais des pouvoirs donnés par la Loi sur l’aménagement et l’urbanisme (LAU).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La MRC sera la mieux placée/outillée pour identifier d’autres actions possibles et pertinentes.</a:t>
            </a:r>
            <a:endParaRPr lang="fr-CA" dirty="0">
              <a:cs typeface="Calibri"/>
            </a:endParaRPr>
          </a:p>
          <a:p>
            <a:endParaRPr lang="fr-CA" i="0" dirty="0">
              <a:cs typeface="Calibri"/>
            </a:endParaRPr>
          </a:p>
          <a:p>
            <a:r>
              <a:rPr lang="fr-CA" i="0" dirty="0">
                <a:cs typeface="Calibri"/>
              </a:rPr>
              <a:t>Sigles :</a:t>
            </a:r>
          </a:p>
          <a:p>
            <a:r>
              <a:rPr lang="fr-CA" sz="1200" b="0" i="0" kern="1200" dirty="0">
                <a:solidFill>
                  <a:schemeClr val="tx1"/>
                </a:solidFill>
                <a:effectLst/>
                <a:latin typeface="+mn-lt"/>
                <a:ea typeface="+mn-ea"/>
                <a:cs typeface="+mn-cs"/>
              </a:rPr>
              <a:t>PAE : Règlement sur les plans d'aménagement d'ensemble </a:t>
            </a:r>
          </a:p>
          <a:p>
            <a:r>
              <a:rPr lang="fr-CA" sz="1200" b="0" i="0" kern="1200" dirty="0">
                <a:solidFill>
                  <a:schemeClr val="tx1"/>
                </a:solidFill>
                <a:effectLst/>
                <a:latin typeface="+mn-lt"/>
                <a:ea typeface="+mn-ea"/>
                <a:cs typeface="+mn-cs"/>
              </a:rPr>
              <a:t>PIAA : Règlement sur les plans d'implantation et d'intégration architecturale</a:t>
            </a:r>
          </a:p>
          <a:p>
            <a:endParaRPr lang="fr-CA" sz="1200" b="0" i="0" kern="1200" dirty="0">
              <a:solidFill>
                <a:schemeClr val="tx1"/>
              </a:solidFill>
              <a:effectLst/>
              <a:latin typeface="+mn-lt"/>
              <a:ea typeface="+mn-ea"/>
              <a:cs typeface="+mn-cs"/>
            </a:endParaRPr>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22</a:t>
            </a:fld>
            <a:endParaRPr lang="fr-CA"/>
          </a:p>
        </p:txBody>
      </p:sp>
    </p:spTree>
    <p:extLst>
      <p:ext uri="{BB962C8B-B14F-4D97-AF65-F5344CB8AC3E}">
        <p14:creationId xmlns:p14="http://schemas.microsoft.com/office/powerpoint/2010/main" val="3300058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4525241"/>
          </a:xfrm>
        </p:spPr>
        <p:txBody>
          <a:bodyPr/>
          <a:lstStyle/>
          <a:p>
            <a:pPr>
              <a:defRPr/>
            </a:pPr>
            <a:r>
              <a:rPr lang="fr-CA" sz="1200" b="0" i="0" kern="1200" dirty="0">
                <a:solidFill>
                  <a:schemeClr val="tx1"/>
                </a:solidFill>
                <a:effectLst/>
                <a:latin typeface="+mn-lt"/>
                <a:ea typeface="+mn-ea"/>
                <a:cs typeface="+mn-cs"/>
              </a:rPr>
              <a:t>Les limites du territoire sont définies à partir des </a:t>
            </a:r>
            <a:r>
              <a:rPr lang="fr-CA" sz="1200" b="1" i="0" kern="1200" dirty="0">
                <a:solidFill>
                  <a:schemeClr val="tx1"/>
                </a:solidFill>
                <a:effectLst/>
                <a:latin typeface="+mn-lt"/>
                <a:ea typeface="+mn-ea"/>
                <a:cs typeface="+mn-cs"/>
              </a:rPr>
              <a:t>points les plus élevés</a:t>
            </a:r>
            <a:r>
              <a:rPr lang="fr-CA" sz="1200" b="0" i="0" kern="1200" dirty="0">
                <a:solidFill>
                  <a:schemeClr val="tx1"/>
                </a:solidFill>
                <a:effectLst/>
                <a:latin typeface="+mn-lt"/>
                <a:ea typeface="+mn-ea"/>
                <a:cs typeface="+mn-cs"/>
              </a:rPr>
              <a:t> qui déterminent la </a:t>
            </a:r>
            <a:r>
              <a:rPr lang="fr-CA" sz="1200" b="1" i="0" kern="1200" dirty="0">
                <a:solidFill>
                  <a:schemeClr val="tx1"/>
                </a:solidFill>
                <a:effectLst/>
                <a:latin typeface="+mn-lt"/>
                <a:ea typeface="+mn-ea"/>
                <a:cs typeface="+mn-cs"/>
              </a:rPr>
              <a:t>direction d’écoulement des eaux de ruissellement</a:t>
            </a:r>
            <a:r>
              <a:rPr lang="fr-CA" sz="1200" b="0" i="0" kern="1200" dirty="0">
                <a:solidFill>
                  <a:schemeClr val="tx1"/>
                </a:solidFill>
                <a:effectLst/>
                <a:latin typeface="+mn-lt"/>
                <a:ea typeface="+mn-ea"/>
                <a:cs typeface="+mn-cs"/>
              </a:rPr>
              <a:t> jusqu’au cours d’eau principal. </a:t>
            </a:r>
          </a:p>
          <a:p>
            <a:pPr>
              <a:defRPr/>
            </a:pPr>
            <a:endParaRPr lang="fr-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 bassin versant est une unité géographique plus adaptée que celle de la MRC pour évaluer la présence de certaines problématiques (présence de concentrations élevées en phosphore, proportion de milieux humides sur le territoire, inondations, embâcles, proportion de territoire boisé, disponibilité suffisante de l’eau permettant de soutenir les divers usages,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p>
          <a:p>
            <a:pPr>
              <a:defRPr/>
            </a:pPr>
            <a:endParaRPr lang="fr-CA" sz="1200" b="0" i="0" kern="1200" dirty="0">
              <a:solidFill>
                <a:schemeClr val="tx1"/>
              </a:solidFill>
              <a:effectLst/>
              <a:latin typeface="+mn-lt"/>
              <a:ea typeface="+mn-ea"/>
              <a:cs typeface="+mn-cs"/>
            </a:endParaRPr>
          </a:p>
          <a:p>
            <a:pPr>
              <a:defRPr/>
            </a:pPr>
            <a:endParaRPr lang="fr-CA" sz="1100" b="1" dirty="0"/>
          </a:p>
          <a:p>
            <a:endParaRPr lang="fr-CA" b="1"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23</a:t>
            </a:fld>
            <a:endParaRPr lang="fr-CA"/>
          </a:p>
        </p:txBody>
      </p:sp>
    </p:spTree>
    <p:extLst>
      <p:ext uri="{BB962C8B-B14F-4D97-AF65-F5344CB8AC3E}">
        <p14:creationId xmlns:p14="http://schemas.microsoft.com/office/powerpoint/2010/main" val="224324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i="0" kern="1200" dirty="0">
              <a:solidFill>
                <a:schemeClr val="tx1"/>
              </a:solidFill>
              <a:effectLst/>
              <a:latin typeface="+mn-lt"/>
              <a:ea typeface="+mn-ea"/>
              <a:cs typeface="+mn-cs"/>
            </a:endParaRPr>
          </a:p>
          <a:p>
            <a:endParaRPr lang="fr-CA" sz="105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24</a:t>
            </a:fld>
            <a:endParaRPr lang="fr-CA"/>
          </a:p>
        </p:txBody>
      </p:sp>
      <p:sp>
        <p:nvSpPr>
          <p:cNvPr id="5" name="Rectangle 4"/>
          <p:cNvSpPr/>
          <p:nvPr/>
        </p:nvSpPr>
        <p:spPr>
          <a:xfrm>
            <a:off x="685800" y="4481185"/>
            <a:ext cx="5486400" cy="3477875"/>
          </a:xfrm>
          <a:prstGeom prst="rect">
            <a:avLst/>
          </a:prstGeom>
        </p:spPr>
        <p:txBody>
          <a:bodyPr wrap="square">
            <a:spAutoFit/>
          </a:bodyPr>
          <a:lstStyle/>
          <a:p>
            <a:pPr lvl="0" defTabSz="914400">
              <a:defRPr/>
            </a:pPr>
            <a:r>
              <a:rPr lang="fr-CA" sz="1100" u="sng" dirty="0">
                <a:solidFill>
                  <a:prstClr val="black"/>
                </a:solidFill>
              </a:rPr>
              <a:t>Texte de présentation (a/s conférencier)</a:t>
            </a:r>
            <a:r>
              <a:rPr lang="fr-CA" sz="1100" dirty="0">
                <a:solidFill>
                  <a:prstClr val="black"/>
                </a:solidFill>
              </a:rPr>
              <a:t> : </a:t>
            </a:r>
            <a:endParaRPr lang="fr-CA" sz="1100" dirty="0">
              <a:solidFill>
                <a:prstClr val="black"/>
              </a:solidFill>
              <a:cs typeface="Calibri"/>
            </a:endParaRPr>
          </a:p>
          <a:p>
            <a:pPr lvl="0" defTabSz="914400">
              <a:defRPr/>
            </a:pPr>
            <a:endParaRPr lang="fr-CA" sz="1100" b="1" dirty="0">
              <a:solidFill>
                <a:prstClr val="black"/>
              </a:solidFill>
            </a:endParaRPr>
          </a:p>
          <a:p>
            <a:pPr lvl="0" defTabSz="914400">
              <a:defRPr/>
            </a:pPr>
            <a:endParaRPr lang="fr-CA" sz="1100" b="1" dirty="0">
              <a:solidFill>
                <a:prstClr val="black"/>
              </a:solidFill>
            </a:endParaRPr>
          </a:p>
          <a:p>
            <a:pPr lvl="0" defTabSz="914400">
              <a:defRPr/>
            </a:pPr>
            <a:r>
              <a:rPr lang="fr-CA" sz="1100" b="1" dirty="0">
                <a:solidFill>
                  <a:prstClr val="black"/>
                </a:solidFill>
              </a:rPr>
              <a:t>*Intégrer les suggestions de A. Sierra* : « </a:t>
            </a:r>
            <a:r>
              <a:rPr lang="fr-CA" sz="1100" dirty="0">
                <a:solidFill>
                  <a:prstClr val="black"/>
                </a:solidFill>
              </a:rPr>
              <a:t>enjeu connu depuis plusieurs années et difficile à faire intégrer en matière d’aménagement du territoire. Beaucoup d’intervenants locaux sont habitués à fonctionner par limite administrative (MRC ou municipalités), les OBV travaillent depuis longtemps à faire accepter la vision par bassin versant avec plus ou moins de succès. Il ne suffira pas d’expliquer le fonctionnement d’un bassin versant, mais là encore de donner des exemples concrets en termes de gouvernance et démontrer les plus-values concrètes en termes d’aménagement et de cohérence dans les prises de décision. Les MRC et régions avec qui je travaille ne font pas le choix de travailler par BV, elles préfèrent choisir des échelles administratives ou des découpages qui font du sens dans leur territoire (ex. pôles de développement) pour ensuite retraduire les résultats par BV. </a:t>
            </a:r>
            <a:endParaRPr lang="fr-CA" sz="1100" dirty="0">
              <a:solidFill>
                <a:prstClr val="black"/>
              </a:solidFill>
              <a:cs typeface="Calibri"/>
            </a:endParaRPr>
          </a:p>
          <a:p>
            <a:pPr lvl="0" defTabSz="914400">
              <a:defRPr/>
            </a:pPr>
            <a:endParaRPr lang="fr-CA" sz="1100" dirty="0">
              <a:solidFill>
                <a:prstClr val="black"/>
              </a:solidFill>
            </a:endParaRPr>
          </a:p>
          <a:p>
            <a:pPr lvl="0" defTabSz="914400">
              <a:defRPr/>
            </a:pPr>
            <a:r>
              <a:rPr lang="fr-CA" sz="1100" dirty="0">
                <a:solidFill>
                  <a:prstClr val="black"/>
                </a:solidFill>
              </a:rPr>
              <a:t>G.D. : Selon mon interprétation de la loi sur l'eau, la gestion intégrée de l'eau est davantage porté par le MELCC et les OBV. mais est-ce que les MRC doivent faire de la gestion intégrée par bassin versant par l'entremise de leur PRMHH? je ne suis pas certains. je crois plutôt qu'ils doivent tenir compte à l'échelle de leur territoires administratif des préoccupation des PDE et que leur actions doivent être en parties motivées par ces préoccupations identifiées à l'échelle hydrographique.</a:t>
            </a:r>
            <a:endParaRPr lang="fr-CA" sz="1100" dirty="0">
              <a:solidFill>
                <a:prstClr val="black"/>
              </a:solidFill>
              <a:cs typeface="Calibri"/>
            </a:endParaRPr>
          </a:p>
        </p:txBody>
      </p:sp>
    </p:spTree>
    <p:extLst>
      <p:ext uri="{BB962C8B-B14F-4D97-AF65-F5344CB8AC3E}">
        <p14:creationId xmlns:p14="http://schemas.microsoft.com/office/powerpoint/2010/main" val="10924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Les impacts de l’augmentation des concentrations de gaz à effet de serre (GES) sur le climat et l’inévitabilité de ceux-ci font l’objet d’un large consensus au sein de la communauté scientifique et des instances politiques, tant régionales qu’internationales. Il est plus que jamais incontournable d’intégrer l’adaptation aux changements climatiques à l’aménagement du territoire, y compris les plans régionaux des milieux humides et hydriques.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25</a:t>
            </a:fld>
            <a:endParaRPr lang="fr-CA"/>
          </a:p>
        </p:txBody>
      </p:sp>
    </p:spTree>
    <p:extLst>
      <p:ext uri="{BB962C8B-B14F-4D97-AF65-F5344CB8AC3E}">
        <p14:creationId xmlns:p14="http://schemas.microsoft.com/office/powerpoint/2010/main" val="30037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POURQUOI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Un aménagement harmonieux du territoire peut permettre une plus grande adaptation aux changements climatiques. Selon la forme qu’elles prennent, les interventions peuvent grandement contribuer à limiter les répercussions appréhendées.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COMMENT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Au final, cela permettra d’améliorer la sécurité des personnes et des biens, les conditions de vie des citoyens et, enfin, de rehausser la protection face aux impacts causés par le climat présent et futur. </a:t>
            </a:r>
          </a:p>
          <a:p>
            <a:endParaRPr lang="fr-CA" dirty="0"/>
          </a:p>
          <a:p>
            <a:r>
              <a:rPr lang="fr-CA" b="1" dirty="0"/>
              <a:t>MATÉRIEL SUPPLÉMENTAIRE</a:t>
            </a:r>
            <a:endParaRPr lang="fr-CA" dirty="0"/>
          </a:p>
          <a:p>
            <a:r>
              <a:rPr lang="fr-CA" sz="1200" kern="1200" dirty="0">
                <a:solidFill>
                  <a:schemeClr val="tx1"/>
                </a:solidFill>
                <a:effectLst/>
                <a:latin typeface="+mn-lt"/>
                <a:ea typeface="+mn-ea"/>
                <a:cs typeface="+mn-cs"/>
              </a:rPr>
              <a:t>À cet égard, certaines fonctions écologiques des MHH sont reconnues pour réduire la vulnérabilité des secteurs sensibles en atténuant les effets des changements climatiques. Les mesures prévues dans le PRMHH peuvent directement ou indirectement participer à l’adaptation aux changements climatiques par des pratiques d’aménagement durable du territoire. La conservation et la restauration de MHH contribueront en partie à l’adaptation du monde municipal concernant les enjeux liés aux aléas climatiques. </a:t>
            </a:r>
            <a:endParaRPr lang="fr-CA" sz="1200" strike="sngStrike" kern="1200" baseline="0" dirty="0">
              <a:solidFill>
                <a:schemeClr val="tx1"/>
              </a:solidFill>
              <a:effectLst/>
              <a:latin typeface="+mn-lt"/>
              <a:ea typeface="+mn-ea"/>
              <a:cs typeface="+mn-cs"/>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26</a:t>
            </a:fld>
            <a:endParaRPr lang="fr-CA"/>
          </a:p>
        </p:txBody>
      </p:sp>
    </p:spTree>
    <p:extLst>
      <p:ext uri="{BB962C8B-B14F-4D97-AF65-F5344CB8AC3E}">
        <p14:creationId xmlns:p14="http://schemas.microsoft.com/office/powerpoint/2010/main" val="196808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De nombreux axes d’intervention peuvent être privilégiés par les MRC afin d’intégrer les enjeux des changements climatiques dans l’aménagement du territoire, ainsi que des solutions comme l'aménagement d’espaces verts</a:t>
            </a:r>
            <a:r>
              <a:rPr lang="fr-CA"/>
              <a:t>, celle d’infrastructures </a:t>
            </a:r>
            <a:r>
              <a:rPr lang="fr-CA" dirty="0"/>
              <a:t>naturelles pour limiter l’impact des inondations, etc.</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u="sng"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27</a:t>
            </a:fld>
            <a:endParaRPr lang="fr-CA"/>
          </a:p>
        </p:txBody>
      </p:sp>
    </p:spTree>
    <p:extLst>
      <p:ext uri="{BB962C8B-B14F-4D97-AF65-F5344CB8AC3E}">
        <p14:creationId xmlns:p14="http://schemas.microsoft.com/office/powerpoint/2010/main" val="639659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kern="1200" dirty="0">
                <a:solidFill>
                  <a:schemeClr val="tx1"/>
                </a:solidFill>
                <a:effectLst/>
                <a:latin typeface="+mn-lt"/>
                <a:ea typeface="+mn-ea"/>
                <a:cs typeface="+mn-cs"/>
              </a:rPr>
              <a:t>Voici des fiches qui traitent de différentes solutions d’adaptation propres aux différentes régions du Québec et qui peuvent être utilisées pour mieux intégrer la notion de changements climatiques dans le plan régional.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u="sng" dirty="0"/>
              <a:t>https://www.mamh.gouv.qc.ca/amenagement-du-territoire/lutte-contre-les-changements-climatiques/fiches-syntheses-regionales-dadaptation-aux-changements-climatiques/</a:t>
            </a: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28</a:t>
            </a:fld>
            <a:endParaRPr lang="fr-CA"/>
          </a:p>
        </p:txBody>
      </p:sp>
    </p:spTree>
    <p:extLst>
      <p:ext uri="{BB962C8B-B14F-4D97-AF65-F5344CB8AC3E}">
        <p14:creationId xmlns:p14="http://schemas.microsoft.com/office/powerpoint/2010/main" val="2645771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29</a:t>
            </a:fld>
            <a:endParaRPr lang="fr-CA"/>
          </a:p>
        </p:txBody>
      </p:sp>
    </p:spTree>
    <p:extLst>
      <p:ext uri="{BB962C8B-B14F-4D97-AF65-F5344CB8AC3E}">
        <p14:creationId xmlns:p14="http://schemas.microsoft.com/office/powerpoint/2010/main" val="191689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000000"/>
                </a:solidFill>
                <a:cs typeface="Calibri"/>
              </a:rPr>
              <a:t>L’accent sera mis sur :</a:t>
            </a:r>
          </a:p>
          <a:p>
            <a:endParaRPr lang="fr-CA" b="1" dirty="0">
              <a:solidFill>
                <a:srgbClr val="000000"/>
              </a:solidFill>
              <a:cs typeface="Calibri"/>
            </a:endParaRPr>
          </a:p>
          <a:p>
            <a:r>
              <a:rPr lang="fr-CA" dirty="0">
                <a:solidFill>
                  <a:srgbClr val="000000"/>
                </a:solidFill>
                <a:cs typeface="Calibri"/>
              </a:rPr>
              <a:t>- une présentation du</a:t>
            </a:r>
            <a:r>
              <a:rPr lang="fr-CA" b="1" i="0" u="none" dirty="0">
                <a:solidFill>
                  <a:srgbClr val="000000"/>
                </a:solidFill>
                <a:cs typeface="Calibri"/>
              </a:rPr>
              <a:t> contexte légal et réglementaire </a:t>
            </a:r>
            <a:r>
              <a:rPr lang="fr-CA" dirty="0">
                <a:solidFill>
                  <a:srgbClr val="000000"/>
                </a:solidFill>
                <a:cs typeface="Calibri"/>
              </a:rPr>
              <a:t>entourant les MHH;</a:t>
            </a:r>
            <a:endParaRPr lang="fr-CA" b="1" dirty="0">
              <a:solidFill>
                <a:srgbClr val="000000"/>
              </a:solidFill>
              <a:cs typeface="Calibri"/>
            </a:endParaRPr>
          </a:p>
          <a:p>
            <a:r>
              <a:rPr lang="fr-CA" dirty="0">
                <a:solidFill>
                  <a:srgbClr val="000000"/>
                </a:solidFill>
                <a:cs typeface="Calibri"/>
              </a:rPr>
              <a:t>- une présentation simplifiée de ce qu'est et n’est pas un PRMHH;</a:t>
            </a:r>
          </a:p>
          <a:p>
            <a:r>
              <a:rPr lang="fr-CA" dirty="0">
                <a:solidFill>
                  <a:srgbClr val="000000"/>
                </a:solidFill>
                <a:cs typeface="Calibri"/>
              </a:rPr>
              <a:t>- une présentation des trois grands principes sur lesquels repose l'exercice des PRMHH;</a:t>
            </a:r>
          </a:p>
          <a:p>
            <a:r>
              <a:rPr lang="fr-CA" dirty="0">
                <a:solidFill>
                  <a:srgbClr val="000000"/>
                </a:solidFill>
                <a:cs typeface="Calibri"/>
              </a:rPr>
              <a:t>- une synthèse du partage des responsabilités entre le MELCC et les MRC entourant les MHH.</a:t>
            </a:r>
          </a:p>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3</a:t>
            </a:fld>
            <a:endParaRPr lang="fr-CA"/>
          </a:p>
        </p:txBody>
      </p:sp>
    </p:spTree>
    <p:extLst>
      <p:ext uri="{BB962C8B-B14F-4D97-AF65-F5344CB8AC3E}">
        <p14:creationId xmlns:p14="http://schemas.microsoft.com/office/powerpoint/2010/main" val="2430767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a:t>30</a:t>
            </a:fld>
            <a:endParaRPr lang="fr-CA"/>
          </a:p>
        </p:txBody>
      </p:sp>
    </p:spTree>
    <p:extLst>
      <p:ext uri="{BB962C8B-B14F-4D97-AF65-F5344CB8AC3E}">
        <p14:creationId xmlns:p14="http://schemas.microsoft.com/office/powerpoint/2010/main" val="1647056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La MRC pourrait mettre en place différents mécanismes indépendants des outils gouvernementaux pour compenser la perte de MHH à l’échelle locale. Il existe déjà des fonds verts ou autres moyens comme des taxes pour financer la réalisation de restauration de MHH dans différentes MRC/municipalités. </a:t>
            </a:r>
          </a:p>
          <a:p>
            <a:endParaRPr lang="fr-CA" dirty="0"/>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31</a:t>
            </a:fld>
            <a:endParaRPr lang="fr-CA"/>
          </a:p>
        </p:txBody>
      </p:sp>
    </p:spTree>
    <p:extLst>
      <p:ext uri="{BB962C8B-B14F-4D97-AF65-F5344CB8AC3E}">
        <p14:creationId xmlns:p14="http://schemas.microsoft.com/office/powerpoint/2010/main" val="374342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32</a:t>
            </a:fld>
            <a:endParaRPr lang="fr-CA"/>
          </a:p>
        </p:txBody>
      </p:sp>
    </p:spTree>
    <p:extLst>
      <p:ext uri="{BB962C8B-B14F-4D97-AF65-F5344CB8AC3E}">
        <p14:creationId xmlns:p14="http://schemas.microsoft.com/office/powerpoint/2010/main" val="265527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Rappel de l’existence de l’adresse courriel « prmhh@environnement.gouv.qc.ca » qui est là pour recevoir vos différents questionnements sur les plans régionaux!</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Également, un rappel pour le site de collaboration Espace Réseau PRMHH, hébergé sur le Portail des connaissances sur l’eau du MELCC. Pour ceux qui en entendrait parler pour la première fois, l’Espace Réseau vise à créer une communauté de pratique et de collaboration entre tous les acteurs impliqués dans le grand chantier des plans régionaux. </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33</a:t>
            </a:fld>
            <a:endParaRPr lang="fr-CA"/>
          </a:p>
        </p:txBody>
      </p:sp>
    </p:spTree>
    <p:extLst>
      <p:ext uri="{BB962C8B-B14F-4D97-AF65-F5344CB8AC3E}">
        <p14:creationId xmlns:p14="http://schemas.microsoft.com/office/powerpoint/2010/main" val="62303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4</a:t>
            </a:fld>
            <a:endParaRPr lang="fr-CA"/>
          </a:p>
        </p:txBody>
      </p:sp>
    </p:spTree>
    <p:extLst>
      <p:ext uri="{BB962C8B-B14F-4D97-AF65-F5344CB8AC3E}">
        <p14:creationId xmlns:p14="http://schemas.microsoft.com/office/powerpoint/2010/main" val="358613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Réalité d’avant 2017 : beaucoup de délais, complexité des dossiers.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Une loi pour mieux encadrer les écosystèmes humides et hydriques était dans les cartons du ministère de l’Environnement et on y travaillait depuis plusieurs années déjà. Les inondations importantes qu’a connues le Québec au printemps 2017, entre autres,  ont sensibilisé la sphère politique à l’enjeu majeur qu’est la conservation des milieux humides et hydriques au Québec. </a:t>
            </a:r>
          </a:p>
          <a:p>
            <a:endParaRPr lang="fr-CA" noProof="0" dirty="0"/>
          </a:p>
          <a:p>
            <a:r>
              <a:rPr lang="fr-CA" noProof="0" dirty="0"/>
              <a:t>Ainsi, en juin 2017, l’Assemblée nationale a adopté à l’unanimité la </a:t>
            </a:r>
            <a:r>
              <a:rPr lang="fr-FR" dirty="0"/>
              <a:t>La Loi concernant la conservation des milieux humides et hydriques (</a:t>
            </a:r>
            <a:r>
              <a:rPr lang="fr-CA" noProof="0" dirty="0"/>
              <a:t>LCMHH). Cette dernière demandait, entre autres, que les MRC élaborent un plan régional des milieux humides et hydriques sur leur territoire. Puis, un règlement sur la compensation pour l’atteinte aux milieux humides a rapidement suivi. La mise en œuvre de cette loi se poursuit actuellement, notamment avec le dépôt des premiers plans régionaux en juin 2022. </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A7B5E-88BC-4436-B53D-E239D279A412}"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4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6</a:t>
            </a:fld>
            <a:endParaRPr lang="fr-CA"/>
          </a:p>
        </p:txBody>
      </p:sp>
    </p:spTree>
    <p:extLst>
      <p:ext uri="{BB962C8B-B14F-4D97-AF65-F5344CB8AC3E}">
        <p14:creationId xmlns:p14="http://schemas.microsoft.com/office/powerpoint/2010/main" val="68973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7</a:t>
            </a:fld>
            <a:endParaRPr lang="fr-CA"/>
          </a:p>
        </p:txBody>
      </p:sp>
    </p:spTree>
    <p:extLst>
      <p:ext uri="{BB962C8B-B14F-4D97-AF65-F5344CB8AC3E}">
        <p14:creationId xmlns:p14="http://schemas.microsoft.com/office/powerpoint/2010/main" val="286543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fr-CA" sz="1200" kern="1200" dirty="0">
              <a:solidFill>
                <a:schemeClr val="tx1"/>
              </a:solidFill>
              <a:latin typeface="+mn-lt"/>
              <a:ea typeface="+mn-ea"/>
              <a:cs typeface="+mn-cs"/>
            </a:endParaRPr>
          </a:p>
          <a:p>
            <a:r>
              <a:rPr lang="fr-CA" sz="1200" u="sng" dirty="0"/>
              <a:t>Législation provinciale sur les MHH</a:t>
            </a:r>
            <a:r>
              <a:rPr lang="fr-CA" sz="1200" dirty="0"/>
              <a:t> :</a:t>
            </a:r>
          </a:p>
          <a:p>
            <a:endParaRPr lang="en-US" sz="1200" dirty="0">
              <a:cs typeface="Calibri"/>
            </a:endParaRPr>
          </a:p>
          <a:p>
            <a:r>
              <a:rPr lang="fr-CA" sz="1200" dirty="0"/>
              <a:t>Le ministère de l’Environnement et de la Lutte contre les changements climatiques (MELCC) encadre </a:t>
            </a:r>
            <a:r>
              <a:rPr lang="fr-CA" sz="1200" b="1" dirty="0"/>
              <a:t>les travaux</a:t>
            </a:r>
            <a:r>
              <a:rPr lang="fr-CA" sz="1200" dirty="0"/>
              <a:t> dans </a:t>
            </a:r>
            <a:r>
              <a:rPr lang="fr-CA" sz="1200" b="1" u="sng" dirty="0"/>
              <a:t>tous les milieux humides et hydriques</a:t>
            </a:r>
            <a:r>
              <a:rPr lang="fr-CA" sz="1200" dirty="0"/>
              <a:t> par son </a:t>
            </a:r>
            <a:r>
              <a:rPr lang="fr-CA" sz="1200" b="1" dirty="0"/>
              <a:t>régime d’autorisation.</a:t>
            </a:r>
            <a:endParaRPr lang="fr-CA" sz="1200" dirty="0"/>
          </a:p>
          <a:p>
            <a:endParaRPr lang="fr-CA" dirty="0"/>
          </a:p>
        </p:txBody>
      </p:sp>
      <p:sp>
        <p:nvSpPr>
          <p:cNvPr id="4" name="Espace réservé du numéro de diapositive 3"/>
          <p:cNvSpPr>
            <a:spLocks noGrp="1"/>
          </p:cNvSpPr>
          <p:nvPr>
            <p:ph type="sldNum" sz="quarter" idx="10"/>
          </p:nvPr>
        </p:nvSpPr>
        <p:spPr/>
        <p:txBody>
          <a:bodyPr/>
          <a:lstStyle/>
          <a:p>
            <a:fld id="{63DA7B5E-88BC-4436-B53D-E239D279A412}" type="slidenum">
              <a:rPr lang="fr-CA" smtClean="0"/>
              <a:t>8</a:t>
            </a:fld>
            <a:endParaRPr lang="fr-CA"/>
          </a:p>
        </p:txBody>
      </p:sp>
    </p:spTree>
    <p:extLst>
      <p:ext uri="{BB962C8B-B14F-4D97-AF65-F5344CB8AC3E}">
        <p14:creationId xmlns:p14="http://schemas.microsoft.com/office/powerpoint/2010/main" val="277049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5408" y="4390159"/>
            <a:ext cx="5496791" cy="46707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dirty="0"/>
              <a:t>Niveau de risque environnemental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t>Impact </a:t>
            </a:r>
            <a:r>
              <a:rPr lang="fr-CA" sz="1100" b="1" i="0" dirty="0"/>
              <a:t>négligeable</a:t>
            </a:r>
            <a:r>
              <a:rPr lang="fr-CA" sz="1100" b="0" dirty="0"/>
              <a:t> – exemption d’autorisation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t>Impact </a:t>
            </a:r>
            <a:r>
              <a:rPr lang="fr-CA" sz="1100" b="1" i="0" dirty="0"/>
              <a:t>faible</a:t>
            </a:r>
            <a:r>
              <a:rPr lang="fr-CA" sz="1100" b="0" dirty="0"/>
              <a:t> – déclaration de conformité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t>Impact</a:t>
            </a:r>
            <a:r>
              <a:rPr lang="fr-CA" sz="1100" b="1" i="0" dirty="0"/>
              <a:t> modéré </a:t>
            </a:r>
            <a:r>
              <a:rPr lang="fr-CA" sz="1100" b="0" dirty="0"/>
              <a:t>–</a:t>
            </a:r>
            <a:r>
              <a:rPr lang="fr-CA" sz="1100" b="1" i="0" dirty="0"/>
              <a:t> </a:t>
            </a:r>
            <a:r>
              <a:rPr lang="fr-CA" sz="1100" b="0" i="0" dirty="0"/>
              <a:t>a</a:t>
            </a:r>
            <a:r>
              <a:rPr lang="fr-CA" sz="1100" b="0" dirty="0"/>
              <a:t>utorisation ministérielle (article 22 de la LQE) ou autorisation générale (article 31.0.5.1 de la LQE)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dirty="0"/>
              <a:t>Exemptions : L’initiateur de projet doit s’assurer d’être conforme aux normes et exigences liées à la réalisation de son activité.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t>Exemples :</a:t>
            </a:r>
            <a:endParaRPr lang="fr-CA" sz="1100" b="0"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t>Agricole : Activités de culture de végétaux non aquatiques dans un bâtiment ou une serre sur une superficie totale inférieure ou égale à 10 000 </a:t>
            </a:r>
            <a:r>
              <a:rPr lang="fr-CA" sz="1200" kern="1200" dirty="0">
                <a:solidFill>
                  <a:schemeClr val="tx1"/>
                </a:solidFill>
                <a:effectLst/>
                <a:latin typeface="+mn-lt"/>
                <a:ea typeface="+mn-ea"/>
                <a:cs typeface="+mn-cs"/>
              </a:rPr>
              <a:t>m</a:t>
            </a:r>
            <a:r>
              <a:rPr lang="fr-CA" sz="1200" kern="1200" baseline="30000" dirty="0">
                <a:solidFill>
                  <a:schemeClr val="tx1"/>
                </a:solidFill>
                <a:effectLst/>
                <a:latin typeface="+mn-lt"/>
                <a:ea typeface="+mn-ea"/>
                <a:cs typeface="+mn-cs"/>
              </a:rPr>
              <a:t>2</a:t>
            </a:r>
            <a:endParaRPr lang="fr-CA"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cs typeface="Calibri"/>
              </a:rPr>
              <a:t>Travaux dans les milieux hydriques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100" dirty="0">
                <a:cs typeface="Calibri"/>
              </a:rPr>
              <a:t>Le retrait de débris ou d’amoncellements de glace (art. 329);</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100" dirty="0">
                <a:cs typeface="Calibri"/>
              </a:rPr>
              <a:t>La construction ou le remplacement de ponceaux (art. 327) et leur entretien (art. 323);</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sz="1100" dirty="0">
                <a:cs typeface="Calibri"/>
              </a:rPr>
              <a:t>Certains travaux de stabilisation des talus (art. 337).</a:t>
            </a:r>
          </a:p>
          <a:p>
            <a:pPr lvl="1"/>
            <a:endParaRPr lang="fr-CA" sz="1100" dirty="0">
              <a:cs typeface="Calibri"/>
            </a:endParaRPr>
          </a:p>
          <a:p>
            <a:r>
              <a:rPr lang="fr-CA" sz="1100" b="1" dirty="0"/>
              <a:t>Déclarations de conformité : L’initiateur de projet doit transmettre une déclaration de conformité au MELCC.</a:t>
            </a:r>
          </a:p>
          <a:p>
            <a:r>
              <a:rPr lang="fr-CA" sz="1100" b="0" dirty="0"/>
              <a:t>Exemples :</a:t>
            </a:r>
            <a:endParaRPr lang="fr-CA" sz="1100" b="0" dirty="0">
              <a:cs typeface="Calibri"/>
            </a:endParaRPr>
          </a:p>
          <a:p>
            <a:pPr marL="171450" indent="-171450">
              <a:buFontTx/>
              <a:buChar char="-"/>
            </a:pPr>
            <a:r>
              <a:rPr lang="fr-CA" sz="1100" dirty="0"/>
              <a:t>Certains travaux en lien avec des activités d’aménagement forestier;</a:t>
            </a:r>
            <a:endParaRPr lang="fr-CA" sz="1100"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t>Activité dans un milieu humide d’origine anthropique de moins de 1 000 m</a:t>
            </a:r>
            <a:r>
              <a:rPr lang="fr-CA" sz="1100" baseline="30000" dirty="0"/>
              <a:t>2</a:t>
            </a:r>
            <a:r>
              <a:rPr lang="fr-CA" sz="1100" dirty="0"/>
              <a:t>;</a:t>
            </a:r>
            <a:endParaRPr lang="fr-CA" sz="1100" baseline="30000"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t>Gestion des espèces exotiques envahissantes (bâchage &lt; 2000 m</a:t>
            </a:r>
            <a:r>
              <a:rPr lang="fr-CA" sz="1100" kern="1200" baseline="30000" dirty="0">
                <a:solidFill>
                  <a:schemeClr val="tx1"/>
                </a:solidFill>
                <a:latin typeface="+mn-lt"/>
                <a:ea typeface="+mn-ea"/>
                <a:cs typeface="+mn-cs"/>
              </a:rPr>
              <a:t>2</a:t>
            </a:r>
            <a:r>
              <a:rPr lang="fr-CA" sz="1100" dirty="0"/>
              <a:t> et hors littoral);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cs typeface="Calibri"/>
              </a:rPr>
              <a:t>Certains travaux de stabilisation de chemin (art. 334) et de talus (art. 337);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100" dirty="0"/>
              <a:t>Agricole : Culture de végétaux non aquatiques dans un bâtiment ou une serre sur une superficie totale de 10 000 à 50 000 m</a:t>
            </a:r>
            <a:r>
              <a:rPr lang="fr-CA" sz="1100" kern="1200" baseline="30000" dirty="0">
                <a:solidFill>
                  <a:schemeClr val="tx1"/>
                </a:solidFill>
                <a:latin typeface="+mn-lt"/>
                <a:ea typeface="+mn-ea"/>
                <a:cs typeface="+mn-cs"/>
              </a:rPr>
              <a:t>2</a:t>
            </a:r>
            <a:r>
              <a:rPr lang="fr-CA" sz="1100" dirty="0"/>
              <a:t>;</a:t>
            </a:r>
          </a:p>
          <a:p>
            <a:pPr marL="171450" indent="-171450">
              <a:buFontTx/>
              <a:buChar char="-"/>
              <a:defRPr/>
            </a:pPr>
            <a:r>
              <a:rPr lang="fr-CA" sz="1100" dirty="0">
                <a:cs typeface="Calibri"/>
              </a:rPr>
              <a:t>Entretien de cours d’eau : certains travaux de curage dans un cours d’eau réalisés par une MRC (&lt;500 m, lit à sec ou &lt; 1 m, etc.) (art 335).</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sz="1100" dirty="0">
              <a:cs typeface="Calibri"/>
            </a:endParaRPr>
          </a:p>
          <a:p>
            <a:pPr marL="0" indent="0">
              <a:buNone/>
            </a:pPr>
            <a:r>
              <a:rPr lang="fr-CA" b="1" dirty="0"/>
              <a:t>* Pour plus d’informations sur les déclarations et les exemptions de conformité, se référer au REAFIE.</a:t>
            </a:r>
          </a:p>
          <a:p>
            <a:pPr marL="0" indent="0">
              <a:buNone/>
            </a:pPr>
            <a:endParaRPr lang="fr-CA" sz="1100" b="1" dirty="0"/>
          </a:p>
          <a:p>
            <a:pPr marL="0" indent="0">
              <a:buNone/>
            </a:pPr>
            <a:r>
              <a:rPr lang="fr-CA" sz="1100" dirty="0"/>
              <a:t>Pour l’autorisation ministérielle (impact modéré), des </a:t>
            </a:r>
            <a:r>
              <a:rPr lang="fr-CA" sz="1100" b="1" dirty="0"/>
              <a:t>frais </a:t>
            </a:r>
            <a:r>
              <a:rPr lang="fr-CA" sz="1100" dirty="0"/>
              <a:t>pour les autorisations peuvent s’appliquer et des </a:t>
            </a:r>
            <a:r>
              <a:rPr lang="fr-CA" sz="1100" b="1" dirty="0"/>
              <a:t>études</a:t>
            </a:r>
            <a:r>
              <a:rPr lang="fr-CA" sz="1100" dirty="0"/>
              <a:t> sont généralement nécessaires (ingénierie, hydraulique, faunique, floristique, géomorphologique).</a:t>
            </a:r>
          </a:p>
          <a:p>
            <a:pPr marL="0" indent="0">
              <a:buNone/>
            </a:pPr>
            <a:endParaRPr lang="fr-CA" sz="1100" b="1" dirty="0">
              <a:solidFill>
                <a:srgbClr val="FF0000"/>
              </a:solidFill>
            </a:endParaRPr>
          </a:p>
          <a:p>
            <a:pPr marL="0" indent="0">
              <a:buNone/>
            </a:pPr>
            <a:r>
              <a:rPr lang="fr-CA" sz="1100" b="1" dirty="0">
                <a:solidFill>
                  <a:srgbClr val="FF0000"/>
                </a:solidFill>
              </a:rPr>
              <a:t>Autorisation générale </a:t>
            </a:r>
          </a:p>
          <a:p>
            <a:pPr marL="0" indent="0">
              <a:buNone/>
            </a:pPr>
            <a:r>
              <a:rPr lang="fr-CA" sz="1100" b="0" i="0" kern="1200" dirty="0">
                <a:solidFill>
                  <a:schemeClr val="tx1"/>
                </a:solidFill>
                <a:effectLst/>
                <a:latin typeface="+mn-lt"/>
                <a:ea typeface="+mn-ea"/>
                <a:cs typeface="+mn-cs"/>
              </a:rPr>
              <a:t>L’autorisation générale a été créée spécifiquement pour les MRC qui ont à faire des interventions dans les cours d’eau et les lacs dans l’exercice de leur compétence. Il s’agit d’une autorisation au même titre que l’autorisation ministérielle, mais qui se veut plus souple et plus flexible pour répondre aux besoins des MRC. </a:t>
            </a:r>
          </a:p>
          <a:p>
            <a:pPr rtl="0" fontAlgn="base"/>
            <a:endParaRPr lang="fr-CA" sz="11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100" b="0" i="0" kern="1200" dirty="0">
                <a:solidFill>
                  <a:schemeClr val="tx1"/>
                </a:solidFill>
                <a:effectLst/>
                <a:latin typeface="+mn-lt"/>
                <a:ea typeface="+mn-ea"/>
                <a:cs typeface="+mn-cs"/>
              </a:rPr>
              <a:t>L’autorisation générale vient </a:t>
            </a:r>
            <a:r>
              <a:rPr lang="fr-CA" sz="1100" b="1" i="0" kern="1200" dirty="0">
                <a:solidFill>
                  <a:schemeClr val="tx1"/>
                </a:solidFill>
                <a:effectLst/>
                <a:latin typeface="+mn-lt"/>
                <a:ea typeface="+mn-ea"/>
                <a:cs typeface="+mn-cs"/>
              </a:rPr>
              <a:t>élargir les possibilités d’action et alléger le fardeau administratif </a:t>
            </a:r>
            <a:r>
              <a:rPr lang="fr-CA" sz="1100" b="0" i="0" kern="1200" dirty="0">
                <a:solidFill>
                  <a:schemeClr val="tx1"/>
                </a:solidFill>
                <a:effectLst/>
                <a:latin typeface="+mn-lt"/>
                <a:ea typeface="+mn-ea"/>
                <a:cs typeface="+mn-cs"/>
              </a:rPr>
              <a:t>des MRC en incluant plusieurs interventions dans une même demande d’autorisation.</a:t>
            </a:r>
          </a:p>
          <a:p>
            <a:pPr rtl="0" fontAlgn="base"/>
            <a:endParaRPr lang="fr-CA" sz="1100" b="0" i="0" kern="1200" dirty="0">
              <a:solidFill>
                <a:schemeClr val="tx1"/>
              </a:solidFill>
              <a:effectLst/>
              <a:latin typeface="+mn-lt"/>
              <a:ea typeface="+mn-ea"/>
              <a:cs typeface="+mn-cs"/>
            </a:endParaRPr>
          </a:p>
          <a:p>
            <a:pPr rtl="0" fontAlgn="base"/>
            <a:r>
              <a:rPr lang="fr-CA" sz="1100" b="0" i="0" kern="1200" dirty="0">
                <a:solidFill>
                  <a:schemeClr val="tx1"/>
                </a:solidFill>
                <a:effectLst/>
                <a:latin typeface="+mn-lt"/>
                <a:ea typeface="+mn-ea"/>
                <a:cs typeface="+mn-cs"/>
              </a:rPr>
              <a:t>Les MRC n’ont </a:t>
            </a:r>
            <a:r>
              <a:rPr lang="fr-CA" sz="1100" b="1" i="0" kern="1200" dirty="0">
                <a:solidFill>
                  <a:schemeClr val="tx1"/>
                </a:solidFill>
                <a:effectLst/>
                <a:latin typeface="+mn-lt"/>
                <a:ea typeface="+mn-ea"/>
                <a:cs typeface="+mn-cs"/>
              </a:rPr>
              <a:t>pas de contribution financière à payer </a:t>
            </a:r>
            <a:r>
              <a:rPr lang="fr-CA" sz="1100" b="0" i="0" kern="1200" dirty="0">
                <a:solidFill>
                  <a:schemeClr val="tx1"/>
                </a:solidFill>
                <a:effectLst/>
                <a:latin typeface="+mn-lt"/>
                <a:ea typeface="+mn-ea"/>
                <a:cs typeface="+mn-cs"/>
              </a:rPr>
              <a:t>pour les travaux réalisés dans le cadre d’une autorisation générale, </a:t>
            </a:r>
            <a:r>
              <a:rPr lang="fr-CA" sz="1100" b="1" i="0" kern="1200" dirty="0">
                <a:solidFill>
                  <a:schemeClr val="tx1"/>
                </a:solidFill>
                <a:effectLst/>
                <a:latin typeface="+mn-lt"/>
                <a:ea typeface="+mn-ea"/>
                <a:cs typeface="+mn-cs"/>
              </a:rPr>
              <a:t>l’étude de caractérisation détaillée demandée dans le cadre d’une autorisation ministérielle (AM) n’est pas requise </a:t>
            </a:r>
            <a:r>
              <a:rPr lang="fr-CA" sz="1100" b="0" i="0" kern="1200" dirty="0">
                <a:solidFill>
                  <a:schemeClr val="tx1"/>
                </a:solidFill>
                <a:effectLst/>
                <a:latin typeface="+mn-lt"/>
                <a:ea typeface="+mn-ea"/>
                <a:cs typeface="+mn-cs"/>
              </a:rPr>
              <a:t>et les renseignements et les documents demandés sont plus succincts. </a:t>
            </a:r>
          </a:p>
          <a:p>
            <a:pPr marL="0" indent="0">
              <a:buNone/>
            </a:pPr>
            <a:endParaRPr lang="fr-CA" b="1" dirty="0"/>
          </a:p>
          <a:p>
            <a:pPr marL="0" indent="0">
              <a:buNone/>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3DA7B5E-88BC-4436-B53D-E239D279A412}" type="slidenum">
              <a:rPr lang="fr-CA" smtClean="0"/>
              <a:t>9</a:t>
            </a:fld>
            <a:endParaRPr lang="fr-CA"/>
          </a:p>
        </p:txBody>
      </p:sp>
    </p:spTree>
    <p:extLst>
      <p:ext uri="{BB962C8B-B14F-4D97-AF65-F5344CB8AC3E}">
        <p14:creationId xmlns:p14="http://schemas.microsoft.com/office/powerpoint/2010/main" val="1991753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a:t>MODIFIEZ LE STYLE DU TITRE</a:t>
            </a:r>
            <a:endParaRPr lang="en-US"/>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Tree>
    <p:extLst>
      <p:ext uri="{BB962C8B-B14F-4D97-AF65-F5344CB8AC3E}">
        <p14:creationId xmlns:p14="http://schemas.microsoft.com/office/powerpoint/2010/main" val="16974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18439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a:t>MODIFIEZ LE STYLE DU TITRE</a:t>
            </a:r>
            <a:endParaRPr lang="en-US"/>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98119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a:t>MODIFIEZ LE STYLE DU TITRE</a:t>
            </a:r>
            <a:endParaRPr lang="en-US"/>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64229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a:t>MODIFIEZ LE STYLE DU TITRE</a:t>
            </a:r>
            <a:endParaRPr lang="en-US"/>
          </a:p>
        </p:txBody>
      </p:sp>
    </p:spTree>
    <p:extLst>
      <p:ext uri="{BB962C8B-B14F-4D97-AF65-F5344CB8AC3E}">
        <p14:creationId xmlns:p14="http://schemas.microsoft.com/office/powerpoint/2010/main" val="73739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4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a:t>Modifiez </a:t>
            </a:r>
            <a:br>
              <a:rPr lang="fr-FR"/>
            </a:br>
            <a:r>
              <a:rPr lang="fr-FR"/>
              <a:t>le style du titre</a:t>
            </a:r>
            <a:endParaRPr lang="en-US"/>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a:t>
            </a:r>
            <a:br>
              <a:rPr lang="fr-FR"/>
            </a:br>
            <a:r>
              <a:rPr lang="fr-FR"/>
              <a:t>du texte du masque</a:t>
            </a:r>
          </a:p>
        </p:txBody>
      </p:sp>
    </p:spTree>
    <p:extLst>
      <p:ext uri="{BB962C8B-B14F-4D97-AF65-F5344CB8AC3E}">
        <p14:creationId xmlns:p14="http://schemas.microsoft.com/office/powerpoint/2010/main" val="33397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a:t>Modifiez </a:t>
            </a:r>
            <a:br>
              <a:rPr lang="fr-FR"/>
            </a:br>
            <a:r>
              <a:rPr lang="fr-FR"/>
              <a:t>le style du titre</a:t>
            </a:r>
            <a:endParaRPr lang="en-US"/>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a:t>
            </a:r>
            <a:br>
              <a:rPr lang="fr-FR"/>
            </a:br>
            <a:r>
              <a:rPr lang="fr-FR"/>
              <a:t>du texte du masque</a:t>
            </a:r>
          </a:p>
        </p:txBody>
      </p:sp>
    </p:spTree>
    <p:extLst>
      <p:ext uri="{BB962C8B-B14F-4D97-AF65-F5344CB8AC3E}">
        <p14:creationId xmlns:p14="http://schemas.microsoft.com/office/powerpoint/2010/main" val="48585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a:t>MODIFIEZ LE STYLE DU TITRE</a:t>
            </a:r>
            <a:endParaRPr lang="en-US"/>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a:t>
            </a:r>
            <a:br>
              <a:rPr lang="fr-FR"/>
            </a:br>
            <a:r>
              <a:rPr lang="fr-FR"/>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a:t>
            </a:r>
            <a:br>
              <a:rPr lang="fr-FR"/>
            </a:br>
            <a:r>
              <a:rPr lang="fr-FR"/>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a:t>Modifier les styles </a:t>
            </a:r>
            <a:br>
              <a:rPr lang="fr-FR"/>
            </a:br>
            <a:r>
              <a:rPr lang="fr-FR"/>
              <a:t>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6159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8" r:id="rId7"/>
    <p:sldLayoutId id="2147483679" r:id="rId8"/>
    <p:sldLayoutId id="2147483665" r:id="rId9"/>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tiff"/><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23.emf"/><Relationship Id="rId3" Type="http://schemas.openxmlformats.org/officeDocument/2006/relationships/image" Target="../media/image4.emf"/><Relationship Id="rId7" Type="http://schemas.openxmlformats.org/officeDocument/2006/relationships/image" Target="../media/image26.emf"/><Relationship Id="rId12"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21.emf"/><Relationship Id="rId5" Type="http://schemas.openxmlformats.org/officeDocument/2006/relationships/image" Target="../media/image24.emf"/><Relationship Id="rId10" Type="http://schemas.openxmlformats.org/officeDocument/2006/relationships/image" Target="../media/image28.emf"/><Relationship Id="rId4" Type="http://schemas.openxmlformats.org/officeDocument/2006/relationships/image" Target="../media/image18.png"/><Relationship Id="rId9" Type="http://schemas.openxmlformats.org/officeDocument/2006/relationships/image" Target="../media/image20.tif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prmhh@environnement.gouv.qc.ca"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pce.eauquebec.gouv.qc.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41680" y="4207510"/>
            <a:ext cx="10708640" cy="2035125"/>
          </a:xfrm>
        </p:spPr>
        <p:txBody>
          <a:bodyPr>
            <a:normAutofit fontScale="90000"/>
          </a:bodyPr>
          <a:lstStyle/>
          <a:p>
            <a:r>
              <a:rPr lang="fr-CA" dirty="0">
                <a:cs typeface="Calibri"/>
              </a:rPr>
              <a:t>Note :</a:t>
            </a:r>
            <a:br>
              <a:rPr lang="fr-CA" dirty="0">
                <a:cs typeface="Calibri"/>
              </a:rPr>
            </a:br>
            <a:r>
              <a:rPr lang="fr-CA" sz="4700" dirty="0">
                <a:cs typeface="Calibri"/>
              </a:rPr>
              <a:t>Cette présentation, destinée aux acteurs travaillant à la réalisation des plans régionaux des milieux humides et hydriques, a pour but de les accompagner lors de séances d’information sur le sujet.</a:t>
            </a:r>
            <a:br>
              <a:rPr lang="fr-CA" sz="4700" dirty="0">
                <a:cs typeface="Calibri"/>
              </a:rPr>
            </a:br>
            <a:r>
              <a:rPr lang="fr-CA" sz="3100" dirty="0">
                <a:cs typeface="Calibri"/>
              </a:rPr>
              <a:t> </a:t>
            </a:r>
            <a:br>
              <a:rPr lang="fr-CA" sz="3100" dirty="0">
                <a:cs typeface="Calibri"/>
              </a:rPr>
            </a:br>
            <a:r>
              <a:rPr lang="fr-CA" sz="3100" i="1" dirty="0">
                <a:cs typeface="Calibri"/>
              </a:rPr>
              <a:t>Cette présentation PowerPoint est verrouillée </a:t>
            </a:r>
            <a:br>
              <a:rPr lang="fr-CA" sz="3100" i="1" dirty="0">
                <a:cs typeface="Calibri"/>
              </a:rPr>
            </a:br>
            <a:r>
              <a:rPr lang="fr-CA" sz="3100" i="1" dirty="0">
                <a:cs typeface="Calibri"/>
              </a:rPr>
              <a:t>et doit être utilisée en </a:t>
            </a:r>
            <a:r>
              <a:rPr lang="fr-CA" sz="3100" b="1" i="1" dirty="0">
                <a:cs typeface="Calibri"/>
              </a:rPr>
              <a:t>lecture seule.</a:t>
            </a:r>
            <a:br>
              <a:rPr lang="fr-CA" sz="3100" i="1" dirty="0">
                <a:cs typeface="Calibri"/>
              </a:rPr>
            </a:br>
            <a:endParaRPr lang="fr-CA" sz="3100" i="1" dirty="0"/>
          </a:p>
        </p:txBody>
      </p:sp>
    </p:spTree>
    <p:extLst>
      <p:ext uri="{BB962C8B-B14F-4D97-AF65-F5344CB8AC3E}">
        <p14:creationId xmlns:p14="http://schemas.microsoft.com/office/powerpoint/2010/main" val="315159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9">
            <a:extLst>
              <a:ext uri="{FF2B5EF4-FFF2-40B4-BE49-F238E27FC236}">
                <a16:creationId xmlns:a16="http://schemas.microsoft.com/office/drawing/2014/main" id="{9C3624B8-3649-4187-9DFE-A2F52FFF291D}"/>
              </a:ext>
            </a:extLst>
          </p:cNvPr>
          <p:cNvGraphicFramePr>
            <a:graphicFrameLocks noGrp="1"/>
          </p:cNvGraphicFramePr>
          <p:nvPr>
            <p:ph idx="1"/>
            <p:extLst>
              <p:ext uri="{D42A27DB-BD31-4B8C-83A1-F6EECF244321}">
                <p14:modId xmlns:p14="http://schemas.microsoft.com/office/powerpoint/2010/main" val="3514222048"/>
              </p:ext>
            </p:extLst>
          </p:nvPr>
        </p:nvGraphicFramePr>
        <p:xfrm>
          <a:off x="417212" y="1518418"/>
          <a:ext cx="9834895" cy="2947797"/>
        </p:xfrm>
        <a:graphic>
          <a:graphicData uri="http://schemas.openxmlformats.org/drawingml/2006/table">
            <a:tbl>
              <a:tblPr>
                <a:tableStyleId>{7DF18680-E054-41AD-8BC1-D1AEF772440D}</a:tableStyleId>
              </a:tblPr>
              <a:tblGrid>
                <a:gridCol w="2752818">
                  <a:extLst>
                    <a:ext uri="{9D8B030D-6E8A-4147-A177-3AD203B41FA5}">
                      <a16:colId xmlns:a16="http://schemas.microsoft.com/office/drawing/2014/main" val="564553749"/>
                    </a:ext>
                  </a:extLst>
                </a:gridCol>
                <a:gridCol w="3587131">
                  <a:extLst>
                    <a:ext uri="{9D8B030D-6E8A-4147-A177-3AD203B41FA5}">
                      <a16:colId xmlns:a16="http://schemas.microsoft.com/office/drawing/2014/main" val="4011452468"/>
                    </a:ext>
                  </a:extLst>
                </a:gridCol>
                <a:gridCol w="3494946">
                  <a:extLst>
                    <a:ext uri="{9D8B030D-6E8A-4147-A177-3AD203B41FA5}">
                      <a16:colId xmlns:a16="http://schemas.microsoft.com/office/drawing/2014/main" val="4276034019"/>
                    </a:ext>
                  </a:extLst>
                </a:gridCol>
              </a:tblGrid>
              <a:tr h="745198">
                <a:tc>
                  <a:txBody>
                    <a:bodyPr/>
                    <a:lstStyle/>
                    <a:p>
                      <a:pPr algn="ctr" fontAlgn="base"/>
                      <a:r>
                        <a:rPr lang="fr-CA" sz="2000" b="1" kern="1200" noProof="0" dirty="0">
                          <a:solidFill>
                            <a:schemeClr val="dk1"/>
                          </a:solidFill>
                          <a:effectLst/>
                          <a:latin typeface="+mn-lt"/>
                          <a:ea typeface="+mn-ea"/>
                          <a:cs typeface="+mn-cs"/>
                        </a:rPr>
                        <a:t>Encadrement</a:t>
                      </a:r>
                      <a:r>
                        <a:rPr lang="fr-CA" sz="2000" b="1" noProof="0" dirty="0">
                          <a:effectLst/>
                        </a:rPr>
                        <a:t>​</a:t>
                      </a:r>
                      <a:endParaRPr lang="fr-CA" sz="2000" b="1" i="0" noProof="0" dirty="0">
                        <a:solidFill>
                          <a:srgbClr val="FFFFFF"/>
                        </a:solidFill>
                        <a:effectLst/>
                      </a:endParaRPr>
                    </a:p>
                  </a:txBody>
                  <a:tcPr anchor="ctr"/>
                </a:tc>
                <a:tc>
                  <a:txBody>
                    <a:bodyPr/>
                    <a:lstStyle/>
                    <a:p>
                      <a:pPr algn="ctr" fontAlgn="base"/>
                      <a:endParaRPr lang="fr-CA" sz="2000" b="1" i="0" noProof="0" dirty="0">
                        <a:solidFill>
                          <a:srgbClr val="FFFFFF"/>
                        </a:solidFill>
                        <a:effectLst/>
                      </a:endParaRPr>
                    </a:p>
                  </a:txBody>
                  <a:tcPr anchor="ctr"/>
                </a:tc>
                <a:tc>
                  <a:txBody>
                    <a:bodyPr/>
                    <a:lstStyle/>
                    <a:p>
                      <a:pPr algn="ctr" fontAlgn="base"/>
                      <a:r>
                        <a:rPr lang="fr-CA" sz="2000" b="1" kern="1200" noProof="0">
                          <a:solidFill>
                            <a:schemeClr val="dk1"/>
                          </a:solidFill>
                          <a:effectLst/>
                          <a:latin typeface="+mn-lt"/>
                          <a:ea typeface="+mn-ea"/>
                          <a:cs typeface="+mn-cs"/>
                        </a:rPr>
                        <a:t>Règlement MHH associé</a:t>
                      </a:r>
                    </a:p>
                  </a:txBody>
                  <a:tcPr anchor="ctr"/>
                </a:tc>
                <a:extLst>
                  <a:ext uri="{0D108BD9-81ED-4DB2-BD59-A6C34878D82A}">
                    <a16:rowId xmlns:a16="http://schemas.microsoft.com/office/drawing/2014/main" val="2605196590"/>
                  </a:ext>
                </a:extLst>
              </a:tr>
              <a:tr h="71025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noProof="0" dirty="0">
                          <a:effectLst/>
                        </a:rPr>
                        <a:t>Exemption​</a:t>
                      </a:r>
                      <a:endParaRPr lang="fr-CA" sz="2000" b="0" i="0" noProof="0" dirty="0">
                        <a:solidFill>
                          <a:srgbClr val="000000"/>
                        </a:solidFill>
                        <a:effectLst/>
                      </a:endParaRPr>
                    </a:p>
                  </a:txBody>
                  <a:tcPr anchor="ctr"/>
                </a:tc>
                <a:tc rowSpan="2">
                  <a:txBody>
                    <a:bodyPr/>
                    <a:lstStyle/>
                    <a:p>
                      <a:pPr algn="ctr" fontAlgn="base"/>
                      <a:r>
                        <a:rPr lang="fr-CA" sz="2000" kern="1200" noProof="0" dirty="0">
                          <a:solidFill>
                            <a:schemeClr val="dk1"/>
                          </a:solidFill>
                          <a:effectLst/>
                          <a:latin typeface="+mn-lt"/>
                          <a:ea typeface="+mn-ea"/>
                          <a:cs typeface="+mn-cs"/>
                        </a:rPr>
                        <a:t>Si l’activité est admissible, </a:t>
                      </a:r>
                      <a:br>
                        <a:rPr lang="fr-CA" sz="2000" kern="1200" noProof="0" dirty="0">
                          <a:solidFill>
                            <a:srgbClr val="2D2E83"/>
                          </a:solidFill>
                          <a:effectLst/>
                          <a:latin typeface="+mn-lt"/>
                          <a:ea typeface="+mn-ea"/>
                          <a:cs typeface="+mn-cs"/>
                        </a:rPr>
                      </a:br>
                      <a:r>
                        <a:rPr lang="fr-CA" sz="2000" kern="1200" noProof="0" dirty="0">
                          <a:solidFill>
                            <a:schemeClr val="dk1"/>
                          </a:solidFill>
                          <a:effectLst/>
                          <a:latin typeface="+mn-lt"/>
                          <a:ea typeface="+mn-ea"/>
                          <a:cs typeface="+mn-cs"/>
                        </a:rPr>
                        <a:t>il y a des normes et des </a:t>
                      </a:r>
                      <a:br>
                        <a:rPr lang="fr-CA" sz="2000" kern="1200" noProof="0" dirty="0">
                          <a:solidFill>
                            <a:schemeClr val="dk1"/>
                          </a:solidFill>
                          <a:effectLst/>
                          <a:latin typeface="+mn-lt"/>
                          <a:ea typeface="+mn-ea"/>
                          <a:cs typeface="+mn-cs"/>
                        </a:rPr>
                      </a:br>
                      <a:r>
                        <a:rPr lang="fr-CA" sz="2000" kern="1200" noProof="0" dirty="0">
                          <a:solidFill>
                            <a:schemeClr val="dk1"/>
                          </a:solidFill>
                          <a:effectLst/>
                          <a:latin typeface="+mn-lt"/>
                          <a:ea typeface="+mn-ea"/>
                          <a:cs typeface="+mn-cs"/>
                        </a:rPr>
                        <a:t>conditions à respecter</a:t>
                      </a:r>
                    </a:p>
                  </a:txBody>
                  <a:tcPr marL="0" marR="0" anchor="ct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kern="1200" noProof="0" dirty="0">
                          <a:solidFill>
                            <a:schemeClr val="dk1"/>
                          </a:solidFill>
                          <a:effectLst/>
                          <a:latin typeface="+mn-lt"/>
                          <a:ea typeface="+mn-ea"/>
                          <a:cs typeface="+mn-cs"/>
                        </a:rPr>
                        <a:t>Règlement sur les activités </a:t>
                      </a:r>
                      <a:br>
                        <a:rPr lang="fr-CA" sz="2000" kern="1200" noProof="0" dirty="0">
                          <a:solidFill>
                            <a:srgbClr val="2D2E83"/>
                          </a:solidFill>
                          <a:effectLst/>
                          <a:latin typeface="+mn-lt"/>
                          <a:ea typeface="+mn-ea"/>
                          <a:cs typeface="+mn-cs"/>
                        </a:rPr>
                      </a:br>
                      <a:r>
                        <a:rPr lang="fr-CA" sz="2000" kern="1200" noProof="0" dirty="0">
                          <a:solidFill>
                            <a:schemeClr val="dk1"/>
                          </a:solidFill>
                          <a:effectLst/>
                          <a:latin typeface="+mn-lt"/>
                          <a:ea typeface="+mn-ea"/>
                          <a:cs typeface="+mn-cs"/>
                        </a:rPr>
                        <a:t>dans des milieux humides, </a:t>
                      </a:r>
                      <a:br>
                        <a:rPr lang="fr-CA" sz="2000" kern="1200" noProof="0" dirty="0">
                          <a:solidFill>
                            <a:srgbClr val="2D2E83"/>
                          </a:solidFill>
                          <a:effectLst/>
                          <a:latin typeface="+mn-lt"/>
                          <a:ea typeface="+mn-ea"/>
                          <a:cs typeface="+mn-cs"/>
                        </a:rPr>
                      </a:br>
                      <a:r>
                        <a:rPr lang="fr-CA" sz="2000" kern="1200" noProof="0" dirty="0">
                          <a:solidFill>
                            <a:schemeClr val="dk1"/>
                          </a:solidFill>
                          <a:effectLst/>
                          <a:latin typeface="+mn-lt"/>
                          <a:ea typeface="+mn-ea"/>
                          <a:cs typeface="+mn-cs"/>
                        </a:rPr>
                        <a:t>hydriques et sensibles (RAMHHS)</a:t>
                      </a:r>
                    </a:p>
                  </a:txBody>
                  <a:tcPr marL="0" marR="0" anchor="ctr"/>
                </a:tc>
                <a:extLst>
                  <a:ext uri="{0D108BD9-81ED-4DB2-BD59-A6C34878D82A}">
                    <a16:rowId xmlns:a16="http://schemas.microsoft.com/office/drawing/2014/main" val="2821786865"/>
                  </a:ext>
                </a:extLst>
              </a:tr>
              <a:tr h="770453">
                <a:tc>
                  <a:txBody>
                    <a:bodyPr/>
                    <a:lstStyle/>
                    <a:p>
                      <a:pPr algn="ctr" fontAlgn="base"/>
                      <a:r>
                        <a:rPr lang="fr-CA" sz="2000" noProof="0" dirty="0">
                          <a:effectLst/>
                        </a:rPr>
                        <a:t>Déclaration ​</a:t>
                      </a:r>
                    </a:p>
                    <a:p>
                      <a:pPr algn="ctr" fontAlgn="base"/>
                      <a:r>
                        <a:rPr lang="fr-CA" sz="2000" noProof="0" dirty="0">
                          <a:effectLst/>
                        </a:rPr>
                        <a:t>de conformité​</a:t>
                      </a:r>
                      <a:endParaRPr lang="fr-CA" sz="2000" b="0" i="0" noProof="0" dirty="0">
                        <a:solidFill>
                          <a:srgbClr val="000000"/>
                        </a:solidFill>
                        <a:effectLst/>
                      </a:endParaRPr>
                    </a:p>
                  </a:txBody>
                  <a:tcPr anchor="ctr"/>
                </a:tc>
                <a:tc vMerge="1">
                  <a:txBody>
                    <a:bodyPr/>
                    <a:lstStyle/>
                    <a:p>
                      <a:pPr algn="ctr" fontAlgn="base"/>
                      <a:endParaRPr lang="fr-CA" sz="2000" b="0" i="0">
                        <a:solidFill>
                          <a:srgbClr val="000000"/>
                        </a:solidFill>
                        <a:effectLst/>
                      </a:endParaRPr>
                    </a:p>
                  </a:txBody>
                  <a:tcPr anchor="ct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fr-CA" sz="2000" kern="1200">
                        <a:solidFill>
                          <a:schemeClr val="dk1"/>
                        </a:solidFill>
                        <a:effectLst/>
                        <a:latin typeface="+mn-lt"/>
                        <a:ea typeface="+mn-ea"/>
                        <a:cs typeface="+mn-cs"/>
                      </a:endParaRPr>
                    </a:p>
                  </a:txBody>
                  <a:tcPr anchor="ctr"/>
                </a:tc>
                <a:extLst>
                  <a:ext uri="{0D108BD9-81ED-4DB2-BD59-A6C34878D82A}">
                    <a16:rowId xmlns:a16="http://schemas.microsoft.com/office/drawing/2014/main" val="15947535"/>
                  </a:ext>
                </a:extLst>
              </a:tr>
              <a:tr h="721890">
                <a:tc>
                  <a:txBody>
                    <a:bodyPr/>
                    <a:lstStyle/>
                    <a:p>
                      <a:pPr algn="ctr" fontAlgn="base"/>
                      <a:r>
                        <a:rPr lang="fr-CA" sz="2000" noProof="0" dirty="0">
                          <a:effectLst/>
                        </a:rPr>
                        <a:t>Autorisation ​</a:t>
                      </a:r>
                    </a:p>
                    <a:p>
                      <a:pPr algn="ctr" fontAlgn="base"/>
                      <a:r>
                        <a:rPr lang="fr-CA" sz="2000" noProof="0" dirty="0">
                          <a:effectLst/>
                        </a:rPr>
                        <a:t>ministérielle</a:t>
                      </a:r>
                      <a:endParaRPr lang="fr-CA" sz="2000" b="0" i="0" noProof="0" dirty="0">
                        <a:solidFill>
                          <a:srgbClr val="000000"/>
                        </a:solidFill>
                        <a:effectLst/>
                      </a:endParaRPr>
                    </a:p>
                  </a:txBody>
                  <a:tcPr anchor="ctr"/>
                </a:tc>
                <a:tc>
                  <a:txBody>
                    <a:bodyPr/>
                    <a:lstStyle/>
                    <a:p>
                      <a:pPr algn="ctr" fontAlgn="base"/>
                      <a:r>
                        <a:rPr lang="fr-CA" sz="2000" kern="1200" noProof="0" dirty="0">
                          <a:solidFill>
                            <a:schemeClr val="dk1"/>
                          </a:solidFill>
                          <a:effectLst/>
                          <a:latin typeface="+mn-lt"/>
                          <a:ea typeface="+mn-ea"/>
                          <a:cs typeface="+mn-cs"/>
                        </a:rPr>
                        <a:t>S’il y a une perte résiduelle </a:t>
                      </a:r>
                      <a:br>
                        <a:rPr lang="fr-CA" sz="2000" kern="1200" noProof="0" dirty="0">
                          <a:solidFill>
                            <a:schemeClr val="dk1"/>
                          </a:solidFill>
                          <a:effectLst/>
                          <a:latin typeface="+mn-lt"/>
                          <a:ea typeface="+mn-ea"/>
                          <a:cs typeface="+mn-cs"/>
                        </a:rPr>
                      </a:br>
                      <a:r>
                        <a:rPr lang="fr-CA" sz="2000" kern="1200" noProof="0" dirty="0">
                          <a:solidFill>
                            <a:schemeClr val="dk1"/>
                          </a:solidFill>
                          <a:effectLst/>
                          <a:latin typeface="+mn-lt"/>
                          <a:ea typeface="+mn-ea"/>
                          <a:cs typeface="+mn-cs"/>
                        </a:rPr>
                        <a:t>et inévitable de MHH</a:t>
                      </a:r>
                    </a:p>
                  </a:txBody>
                  <a:tcPr marL="0" marR="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kern="1200" noProof="0" dirty="0">
                          <a:solidFill>
                            <a:schemeClr val="dk1"/>
                          </a:solidFill>
                          <a:effectLst/>
                          <a:latin typeface="+mn-lt"/>
                          <a:ea typeface="+mn-ea"/>
                          <a:cs typeface="+mn-cs"/>
                        </a:rPr>
                        <a:t>Règlement sur la compensation </a:t>
                      </a:r>
                    </a:p>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kern="1200" noProof="0" dirty="0">
                          <a:solidFill>
                            <a:schemeClr val="dk1"/>
                          </a:solidFill>
                          <a:effectLst/>
                          <a:latin typeface="+mn-lt"/>
                          <a:ea typeface="+mn-ea"/>
                          <a:cs typeface="+mn-cs"/>
                        </a:rPr>
                        <a:t>pour l’atteinte aux MHH</a:t>
                      </a:r>
                    </a:p>
                  </a:txBody>
                  <a:tcPr marL="0" marR="0" anchor="ctr"/>
                </a:tc>
                <a:extLst>
                  <a:ext uri="{0D108BD9-81ED-4DB2-BD59-A6C34878D82A}">
                    <a16:rowId xmlns:a16="http://schemas.microsoft.com/office/drawing/2014/main" val="110159007"/>
                  </a:ext>
                </a:extLst>
              </a:tr>
            </a:tbl>
          </a:graphicData>
        </a:graphic>
      </p:graphicFrame>
      <p:sp>
        <p:nvSpPr>
          <p:cNvPr id="11" name="Rectangle 1">
            <a:extLst>
              <a:ext uri="{FF2B5EF4-FFF2-40B4-BE49-F238E27FC236}">
                <a16:creationId xmlns:a16="http://schemas.microsoft.com/office/drawing/2014/main" id="{1AEE25E5-8591-43C5-9FA9-FC1C0B19D51D}"/>
              </a:ext>
            </a:extLst>
          </p:cNvPr>
          <p:cNvSpPr>
            <a:spLocks noChangeArrowheads="1"/>
          </p:cNvSpPr>
          <p:nvPr/>
        </p:nvSpPr>
        <p:spPr bwMode="auto">
          <a:xfrm>
            <a:off x="1939894" y="3144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C28AA204-AF97-4132-8140-F56567A8F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126" y="3062657"/>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48E35B93-05BD-4320-AE6F-FEB7A319A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880" y="2298523"/>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C:\Users\tesma01\AppData\Local\Microsoft\Windows\Temporary Internet Files\Content.Outlook\5FN2QKOA\losanges avec lettres_Plan de travail 1.png">
            <a:extLst>
              <a:ext uri="{FF2B5EF4-FFF2-40B4-BE49-F238E27FC236}">
                <a16:creationId xmlns:a16="http://schemas.microsoft.com/office/drawing/2014/main" id="{5BC64000-739A-491C-A6EA-D0ED68F503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440">
            <a:off x="2686634" y="3827980"/>
            <a:ext cx="648000" cy="613896"/>
          </a:xfrm>
          <a:prstGeom prst="rect">
            <a:avLst/>
          </a:prstGeom>
          <a:noFill/>
          <a:ln>
            <a:noFill/>
          </a:ln>
        </p:spPr>
      </p:pic>
      <p:sp>
        <p:nvSpPr>
          <p:cNvPr id="16" name="Rectangle 15">
            <a:extLst>
              <a:ext uri="{FF2B5EF4-FFF2-40B4-BE49-F238E27FC236}">
                <a16:creationId xmlns:a16="http://schemas.microsoft.com/office/drawing/2014/main" id="{918004C6-42E0-DC47-8C90-CD849206008B}"/>
              </a:ext>
            </a:extLst>
          </p:cNvPr>
          <p:cNvSpPr/>
          <p:nvPr/>
        </p:nvSpPr>
        <p:spPr>
          <a:xfrm>
            <a:off x="462011" y="926104"/>
            <a:ext cx="9790095" cy="5074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t>Autres règlements de la LQE encadrant les MHH</a:t>
            </a:r>
          </a:p>
        </p:txBody>
      </p:sp>
      <p:grpSp>
        <p:nvGrpSpPr>
          <p:cNvPr id="3" name="Groupe 2">
            <a:extLst>
              <a:ext uri="{FF2B5EF4-FFF2-40B4-BE49-F238E27FC236}">
                <a16:creationId xmlns:a16="http://schemas.microsoft.com/office/drawing/2014/main" id="{5E81CD30-6729-5546-A0A4-B0597F14FF37}"/>
              </a:ext>
            </a:extLst>
          </p:cNvPr>
          <p:cNvGrpSpPr/>
          <p:nvPr/>
        </p:nvGrpSpPr>
        <p:grpSpPr>
          <a:xfrm>
            <a:off x="7070659" y="4429189"/>
            <a:ext cx="1951753" cy="973695"/>
            <a:chOff x="8092933" y="4434771"/>
            <a:chExt cx="1951753" cy="973695"/>
          </a:xfrm>
        </p:grpSpPr>
        <p:sp>
          <p:nvSpPr>
            <p:cNvPr id="17" name="Rectangle 16">
              <a:extLst>
                <a:ext uri="{FF2B5EF4-FFF2-40B4-BE49-F238E27FC236}">
                  <a16:creationId xmlns:a16="http://schemas.microsoft.com/office/drawing/2014/main" id="{E45AD9A2-09C5-4BEA-B06D-0A28687963D9}"/>
                </a:ext>
              </a:extLst>
            </p:cNvPr>
            <p:cNvSpPr/>
            <p:nvPr/>
          </p:nvSpPr>
          <p:spPr>
            <a:xfrm>
              <a:off x="8092933" y="4706338"/>
              <a:ext cx="1579619" cy="54930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t>Contribution financière</a:t>
              </a:r>
              <a:endParaRPr lang="fr-CA" sz="1600" dirty="0"/>
            </a:p>
          </p:txBody>
        </p:sp>
        <p:cxnSp>
          <p:nvCxnSpPr>
            <p:cNvPr id="27" name="Connecteur droit avec flèche 26">
              <a:extLst>
                <a:ext uri="{FF2B5EF4-FFF2-40B4-BE49-F238E27FC236}">
                  <a16:creationId xmlns:a16="http://schemas.microsoft.com/office/drawing/2014/main" id="{8D3925A5-8AEF-AA49-ACC6-EA894F2BCA3A}"/>
                </a:ext>
              </a:extLst>
            </p:cNvPr>
            <p:cNvCxnSpPr/>
            <p:nvPr/>
          </p:nvCxnSpPr>
          <p:spPr>
            <a:xfrm>
              <a:off x="10044686" y="4434771"/>
              <a:ext cx="0" cy="973695"/>
            </a:xfrm>
            <a:prstGeom prst="straightConnector1">
              <a:avLst/>
            </a:prstGeom>
            <a:ln w="12700">
              <a:tailEnd type="triangle"/>
            </a:ln>
          </p:spPr>
          <p:style>
            <a:lnRef idx="1">
              <a:schemeClr val="accent5"/>
            </a:lnRef>
            <a:fillRef idx="0">
              <a:schemeClr val="accent5"/>
            </a:fillRef>
            <a:effectRef idx="0">
              <a:schemeClr val="accent5"/>
            </a:effectRef>
            <a:fontRef idx="minor">
              <a:schemeClr val="tx1"/>
            </a:fontRef>
          </p:style>
        </p:cxnSp>
      </p:grpSp>
      <p:grpSp>
        <p:nvGrpSpPr>
          <p:cNvPr id="4" name="Groupe 3">
            <a:extLst>
              <a:ext uri="{FF2B5EF4-FFF2-40B4-BE49-F238E27FC236}">
                <a16:creationId xmlns:a16="http://schemas.microsoft.com/office/drawing/2014/main" id="{F24CDDDE-C00B-7940-9344-2627E3DF1150}"/>
              </a:ext>
            </a:extLst>
          </p:cNvPr>
          <p:cNvGrpSpPr/>
          <p:nvPr/>
        </p:nvGrpSpPr>
        <p:grpSpPr>
          <a:xfrm>
            <a:off x="9022412" y="4429189"/>
            <a:ext cx="2764232" cy="834155"/>
            <a:chOff x="8882743" y="3788229"/>
            <a:chExt cx="2764232" cy="834155"/>
          </a:xfrm>
        </p:grpSpPr>
        <p:sp>
          <p:nvSpPr>
            <p:cNvPr id="22" name="Rectangle 21">
              <a:extLst>
                <a:ext uri="{FF2B5EF4-FFF2-40B4-BE49-F238E27FC236}">
                  <a16:creationId xmlns:a16="http://schemas.microsoft.com/office/drawing/2014/main" id="{A49D7ACC-0B74-40BD-AEBA-3B7EBE5BB085}"/>
                </a:ext>
              </a:extLst>
            </p:cNvPr>
            <p:cNvSpPr/>
            <p:nvPr/>
          </p:nvSpPr>
          <p:spPr>
            <a:xfrm>
              <a:off x="9254879" y="4071597"/>
              <a:ext cx="2392096" cy="550787"/>
            </a:xfrm>
            <a:prstGeom prst="rect">
              <a:avLst/>
            </a:prstGeom>
            <a:ln/>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a:r>
                <a:rPr lang="fr-CA" sz="1600" dirty="0"/>
                <a:t>Remplacement par travaux </a:t>
              </a:r>
            </a:p>
            <a:p>
              <a:pPr algn="ctr"/>
              <a:r>
                <a:rPr lang="fr-CA" sz="1600" dirty="0"/>
                <a:t>de restauration MHH</a:t>
              </a:r>
            </a:p>
          </p:txBody>
        </p:sp>
        <p:cxnSp>
          <p:nvCxnSpPr>
            <p:cNvPr id="29" name="Connecteur droit avec flèche 28">
              <a:extLst>
                <a:ext uri="{FF2B5EF4-FFF2-40B4-BE49-F238E27FC236}">
                  <a16:creationId xmlns:a16="http://schemas.microsoft.com/office/drawing/2014/main" id="{C57AA611-1955-3346-A521-CEE84D6B6334}"/>
                </a:ext>
              </a:extLst>
            </p:cNvPr>
            <p:cNvCxnSpPr/>
            <p:nvPr/>
          </p:nvCxnSpPr>
          <p:spPr>
            <a:xfrm>
              <a:off x="8882743" y="3788229"/>
              <a:ext cx="372136" cy="282629"/>
            </a:xfrm>
            <a:prstGeom prst="straightConnector1">
              <a:avLst/>
            </a:prstGeom>
            <a:ln w="12700">
              <a:tailEnd type="triangle"/>
            </a:ln>
          </p:spPr>
          <p:style>
            <a:lnRef idx="1">
              <a:schemeClr val="accent4"/>
            </a:lnRef>
            <a:fillRef idx="0">
              <a:schemeClr val="accent4"/>
            </a:fillRef>
            <a:effectRef idx="0">
              <a:schemeClr val="accent4"/>
            </a:effectRef>
            <a:fontRef idx="minor">
              <a:schemeClr val="tx1"/>
            </a:fontRef>
          </p:style>
        </p:cxnSp>
      </p:grpSp>
      <p:grpSp>
        <p:nvGrpSpPr>
          <p:cNvPr id="2" name="Groupe 1">
            <a:extLst>
              <a:ext uri="{FF2B5EF4-FFF2-40B4-BE49-F238E27FC236}">
                <a16:creationId xmlns:a16="http://schemas.microsoft.com/office/drawing/2014/main" id="{CB742331-8D88-B546-AD74-BE3C106F7B99}"/>
              </a:ext>
            </a:extLst>
          </p:cNvPr>
          <p:cNvGrpSpPr/>
          <p:nvPr/>
        </p:nvGrpSpPr>
        <p:grpSpPr>
          <a:xfrm>
            <a:off x="8232602" y="4438631"/>
            <a:ext cx="1579619" cy="1491322"/>
            <a:chOff x="8092933" y="3797671"/>
            <a:chExt cx="1579619" cy="1491322"/>
          </a:xfrm>
        </p:grpSpPr>
        <p:sp>
          <p:nvSpPr>
            <p:cNvPr id="21" name="Rectangle 20">
              <a:extLst>
                <a:ext uri="{FF2B5EF4-FFF2-40B4-BE49-F238E27FC236}">
                  <a16:creationId xmlns:a16="http://schemas.microsoft.com/office/drawing/2014/main" id="{7C9CF8EA-4784-4707-9EEE-C1B12BBE999A}"/>
                </a:ext>
              </a:extLst>
            </p:cNvPr>
            <p:cNvSpPr/>
            <p:nvPr/>
          </p:nvSpPr>
          <p:spPr>
            <a:xfrm>
              <a:off x="8092933" y="4739686"/>
              <a:ext cx="1579619" cy="54930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1600" dirty="0"/>
                <a:t>Soustractions</a:t>
              </a:r>
            </a:p>
          </p:txBody>
        </p:sp>
        <p:cxnSp>
          <p:nvCxnSpPr>
            <p:cNvPr id="14" name="Connecteur droit avec flèche 13">
              <a:extLst>
                <a:ext uri="{FF2B5EF4-FFF2-40B4-BE49-F238E27FC236}">
                  <a16:creationId xmlns:a16="http://schemas.microsoft.com/office/drawing/2014/main" id="{F3019F59-63EA-3849-8A4A-3432257DBC1C}"/>
                </a:ext>
              </a:extLst>
            </p:cNvPr>
            <p:cNvCxnSpPr>
              <a:cxnSpLocks/>
            </p:cNvCxnSpPr>
            <p:nvPr/>
          </p:nvCxnSpPr>
          <p:spPr>
            <a:xfrm flipH="1">
              <a:off x="8510609" y="3797671"/>
              <a:ext cx="372136" cy="282629"/>
            </a:xfrm>
            <a:prstGeom prst="straightConnector1">
              <a:avLst/>
            </a:prstGeom>
            <a:ln w="12700">
              <a:tailEnd type="triangle"/>
            </a:ln>
          </p:spPr>
          <p:style>
            <a:lnRef idx="1">
              <a:schemeClr val="accent4"/>
            </a:lnRef>
            <a:fillRef idx="0">
              <a:schemeClr val="accent4"/>
            </a:fillRef>
            <a:effectRef idx="0">
              <a:schemeClr val="accent4"/>
            </a:effectRef>
            <a:fontRef idx="minor">
              <a:schemeClr val="tx1"/>
            </a:fontRef>
          </p:style>
        </p:cxnSp>
      </p:grpSp>
      <p:sp>
        <p:nvSpPr>
          <p:cNvPr id="18" name="Titre 1">
            <a:extLst>
              <a:ext uri="{FF2B5EF4-FFF2-40B4-BE49-F238E27FC236}">
                <a16:creationId xmlns:a16="http://schemas.microsoft.com/office/drawing/2014/main" id="{007B6F25-7E05-4202-8E52-5A90394CACF2}"/>
              </a:ext>
            </a:extLst>
          </p:cNvPr>
          <p:cNvSpPr>
            <a:spLocks noGrp="1"/>
          </p:cNvSpPr>
          <p:nvPr>
            <p:ph type="title"/>
          </p:nvPr>
        </p:nvSpPr>
        <p:spPr>
          <a:xfrm>
            <a:off x="134350" y="37227"/>
            <a:ext cx="5961649" cy="844426"/>
          </a:xfrm>
        </p:spPr>
        <p:txBody>
          <a:bodyPr>
            <a:normAutofit/>
          </a:bodyPr>
          <a:lstStyle/>
          <a:p>
            <a:pPr algn="ctr"/>
            <a:r>
              <a:rPr lang="fr-FR" dirty="0"/>
              <a:t>En complément du REAFIE…</a:t>
            </a:r>
          </a:p>
        </p:txBody>
      </p:sp>
      <p:sp>
        <p:nvSpPr>
          <p:cNvPr id="5" name="Rectangle 4">
            <a:extLst>
              <a:ext uri="{FF2B5EF4-FFF2-40B4-BE49-F238E27FC236}">
                <a16:creationId xmlns:a16="http://schemas.microsoft.com/office/drawing/2014/main" id="{3AA403DA-A900-46A8-84D6-0E2A9DA049B2}"/>
              </a:ext>
            </a:extLst>
          </p:cNvPr>
          <p:cNvSpPr/>
          <p:nvPr/>
        </p:nvSpPr>
        <p:spPr>
          <a:xfrm>
            <a:off x="450877" y="2262613"/>
            <a:ext cx="9834887" cy="1476000"/>
          </a:xfrm>
          <a:prstGeom prst="rect">
            <a:avLst/>
          </a:prstGeom>
          <a:noFill/>
          <a:ln w="28575">
            <a:solidFill>
              <a:srgbClr val="020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a:extLst>
              <a:ext uri="{FF2B5EF4-FFF2-40B4-BE49-F238E27FC236}">
                <a16:creationId xmlns:a16="http://schemas.microsoft.com/office/drawing/2014/main" id="{61A0C2A6-13EF-49EA-A55B-E463C262F1F4}"/>
              </a:ext>
            </a:extLst>
          </p:cNvPr>
          <p:cNvSpPr/>
          <p:nvPr/>
        </p:nvSpPr>
        <p:spPr>
          <a:xfrm>
            <a:off x="449141" y="3744074"/>
            <a:ext cx="9834887" cy="690791"/>
          </a:xfrm>
          <a:prstGeom prst="rect">
            <a:avLst/>
          </a:prstGeom>
          <a:noFill/>
          <a:ln w="28575">
            <a:solidFill>
              <a:srgbClr val="020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avec flèche 6">
            <a:extLst>
              <a:ext uri="{FF2B5EF4-FFF2-40B4-BE49-F238E27FC236}">
                <a16:creationId xmlns:a16="http://schemas.microsoft.com/office/drawing/2014/main" id="{FEFC53E8-0DC4-4906-A86E-63B46A7018DF}"/>
              </a:ext>
            </a:extLst>
          </p:cNvPr>
          <p:cNvCxnSpPr/>
          <p:nvPr/>
        </p:nvCxnSpPr>
        <p:spPr>
          <a:xfrm>
            <a:off x="3352639" y="1899138"/>
            <a:ext cx="3188838" cy="0"/>
          </a:xfrm>
          <a:prstGeom prst="straightConnector1">
            <a:avLst/>
          </a:prstGeom>
          <a:ln w="28575">
            <a:solidFill>
              <a:srgbClr val="0202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1B0112-6808-CE45-A0A2-4E30578B0D68}"/>
              </a:ext>
            </a:extLst>
          </p:cNvPr>
          <p:cNvPicPr>
            <a:picLocks noChangeAspect="1"/>
          </p:cNvPicPr>
          <p:nvPr/>
        </p:nvPicPr>
        <p:blipFill>
          <a:blip r:embed="rId3"/>
          <a:stretch>
            <a:fillRect/>
          </a:stretch>
        </p:blipFill>
        <p:spPr>
          <a:xfrm>
            <a:off x="0" y="0"/>
            <a:ext cx="2340244" cy="2319894"/>
          </a:xfrm>
          <a:prstGeom prst="rect">
            <a:avLst/>
          </a:prstGeom>
        </p:spPr>
      </p:pic>
      <p:sp>
        <p:nvSpPr>
          <p:cNvPr id="2" name="Titre 1">
            <a:extLst>
              <a:ext uri="{FF2B5EF4-FFF2-40B4-BE49-F238E27FC236}">
                <a16:creationId xmlns:a16="http://schemas.microsoft.com/office/drawing/2014/main" id="{72EEA1A3-386B-874B-929A-3B271BE11D72}"/>
              </a:ext>
            </a:extLst>
          </p:cNvPr>
          <p:cNvSpPr>
            <a:spLocks noGrp="1"/>
          </p:cNvSpPr>
          <p:nvPr>
            <p:ph type="title"/>
          </p:nvPr>
        </p:nvSpPr>
        <p:spPr>
          <a:xfrm>
            <a:off x="3564082" y="2584574"/>
            <a:ext cx="5063836" cy="844426"/>
          </a:xfrm>
        </p:spPr>
        <p:txBody>
          <a:bodyPr>
            <a:normAutofit/>
          </a:bodyPr>
          <a:lstStyle/>
          <a:p>
            <a:pPr algn="ctr"/>
            <a:r>
              <a:rPr lang="fr-FR" dirty="0"/>
              <a:t>Démystifier les PRMHH</a:t>
            </a:r>
          </a:p>
        </p:txBody>
      </p:sp>
      <p:pic>
        <p:nvPicPr>
          <p:cNvPr id="4" name="Image 3">
            <a:extLst>
              <a:ext uri="{FF2B5EF4-FFF2-40B4-BE49-F238E27FC236}">
                <a16:creationId xmlns:a16="http://schemas.microsoft.com/office/drawing/2014/main" id="{B5E21D99-C0E5-E84F-B97C-224E5D15B671}"/>
              </a:ext>
            </a:extLst>
          </p:cNvPr>
          <p:cNvPicPr>
            <a:picLocks/>
          </p:cNvPicPr>
          <p:nvPr/>
        </p:nvPicPr>
        <p:blipFill>
          <a:blip r:embed="rId4">
            <a:duotone>
              <a:schemeClr val="accent3">
                <a:shade val="45000"/>
                <a:satMod val="135000"/>
              </a:schemeClr>
              <a:prstClr val="white"/>
            </a:duotone>
            <a:alphaModFix amt="50000"/>
          </a:blip>
          <a:stretch>
            <a:fillRect/>
          </a:stretch>
        </p:blipFill>
        <p:spPr>
          <a:xfrm>
            <a:off x="347947" y="283082"/>
            <a:ext cx="1198800" cy="1198800"/>
          </a:xfrm>
          <a:prstGeom prst="rect">
            <a:avLst/>
          </a:prstGeom>
        </p:spPr>
      </p:pic>
    </p:spTree>
    <p:extLst>
      <p:ext uri="{BB962C8B-B14F-4D97-AF65-F5344CB8AC3E}">
        <p14:creationId xmlns:p14="http://schemas.microsoft.com/office/powerpoint/2010/main" val="113719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BDFDD-FA02-4F70-A2EF-717D8BC04E8E}"/>
              </a:ext>
            </a:extLst>
          </p:cNvPr>
          <p:cNvSpPr/>
          <p:nvPr/>
        </p:nvSpPr>
        <p:spPr>
          <a:xfrm>
            <a:off x="8538818" y="552450"/>
            <a:ext cx="3660498" cy="1215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5" name="Connecteur droit avec flèche 4">
            <a:extLst>
              <a:ext uri="{FF2B5EF4-FFF2-40B4-BE49-F238E27FC236}">
                <a16:creationId xmlns:a16="http://schemas.microsoft.com/office/drawing/2014/main" id="{05822D65-952A-4B74-B4A0-82C4BC98045F}"/>
              </a:ext>
            </a:extLst>
          </p:cNvPr>
          <p:cNvCxnSpPr>
            <a:cxnSpLocks/>
          </p:cNvCxnSpPr>
          <p:nvPr/>
        </p:nvCxnSpPr>
        <p:spPr>
          <a:xfrm flipH="1">
            <a:off x="2778787" y="1031606"/>
            <a:ext cx="30784" cy="3960000"/>
          </a:xfrm>
          <a:prstGeom prst="straightConnector1">
            <a:avLst/>
          </a:prstGeom>
          <a:ln w="57150">
            <a:solidFill>
              <a:schemeClr val="accent4">
                <a:lumMod val="75000"/>
              </a:schemeClr>
            </a:solidFill>
          </a:ln>
        </p:spPr>
        <p:style>
          <a:lnRef idx="3">
            <a:schemeClr val="dk1"/>
          </a:lnRef>
          <a:fillRef idx="0">
            <a:schemeClr val="dk1"/>
          </a:fillRef>
          <a:effectRef idx="2">
            <a:schemeClr val="dk1"/>
          </a:effectRef>
          <a:fontRef idx="minor">
            <a:schemeClr val="tx1"/>
          </a:fontRef>
        </p:style>
      </p:cxnSp>
      <p:sp>
        <p:nvSpPr>
          <p:cNvPr id="7" name="Espace réservé du contenu 2">
            <a:extLst>
              <a:ext uri="{FF2B5EF4-FFF2-40B4-BE49-F238E27FC236}">
                <a16:creationId xmlns:a16="http://schemas.microsoft.com/office/drawing/2014/main" id="{7D9A41A4-2306-4680-A040-03DDEBE12F47}"/>
              </a:ext>
            </a:extLst>
          </p:cNvPr>
          <p:cNvSpPr txBox="1">
            <a:spLocks/>
          </p:cNvSpPr>
          <p:nvPr/>
        </p:nvSpPr>
        <p:spPr>
          <a:xfrm>
            <a:off x="3058734" y="1061002"/>
            <a:ext cx="9207946" cy="3928832"/>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9580" lvl="2">
              <a:spcBef>
                <a:spcPts val="1200"/>
              </a:spcBef>
              <a:spcAft>
                <a:spcPts val="1200"/>
              </a:spcAft>
            </a:pPr>
            <a:r>
              <a:rPr lang="fr-CA" b="1" dirty="0">
                <a:latin typeface="Calibri"/>
                <a:cs typeface="Arial"/>
              </a:rPr>
              <a:t>Mieux connaître les MHH du territoire de la MRC </a:t>
            </a:r>
            <a:r>
              <a:rPr lang="fr-CA" dirty="0">
                <a:latin typeface="Calibri"/>
                <a:cs typeface="Arial"/>
              </a:rPr>
              <a:t>et définir leurs enjeux spécifiques </a:t>
            </a:r>
            <a:br>
              <a:rPr lang="fr-CA" dirty="0">
                <a:latin typeface="Calibri"/>
                <a:cs typeface="Arial"/>
              </a:rPr>
            </a:br>
            <a:r>
              <a:rPr lang="fr-CA" dirty="0">
                <a:latin typeface="Calibri"/>
                <a:cs typeface="Arial"/>
              </a:rPr>
              <a:t>(qualité de l’eau, inondations, possibilités de développement régional, etc.)</a:t>
            </a:r>
          </a:p>
          <a:p>
            <a:pPr marL="449580" lvl="2">
              <a:spcBef>
                <a:spcPts val="200"/>
              </a:spcBef>
              <a:spcAft>
                <a:spcPts val="200"/>
              </a:spcAft>
            </a:pPr>
            <a:r>
              <a:rPr lang="fr-CA" b="1" dirty="0">
                <a:latin typeface="Calibri"/>
                <a:cs typeface="Arial"/>
              </a:rPr>
              <a:t>Planifier un aménagement du territoire intégrant la conservation des MHH :</a:t>
            </a:r>
            <a:endParaRPr lang="fr-CA" dirty="0">
              <a:latin typeface="Calibri"/>
              <a:cs typeface="Arial"/>
            </a:endParaRPr>
          </a:p>
          <a:p>
            <a:pPr marL="735330" lvl="2" indent="-285750">
              <a:spcBef>
                <a:spcPts val="200"/>
              </a:spcBef>
              <a:spcAft>
                <a:spcPts val="200"/>
              </a:spcAft>
              <a:buFont typeface="Courier New" panose="02070309020205020404" pitchFamily="49" charset="0"/>
              <a:buChar char="o"/>
            </a:pPr>
            <a:r>
              <a:rPr lang="fr-CA" dirty="0">
                <a:cs typeface="Arial"/>
              </a:rPr>
              <a:t>À une échelle plus globale et territoriale</a:t>
            </a:r>
          </a:p>
          <a:p>
            <a:pPr marL="735330" lvl="2" indent="-285750">
              <a:spcBef>
                <a:spcPts val="200"/>
              </a:spcBef>
              <a:spcAft>
                <a:spcPts val="200"/>
              </a:spcAft>
              <a:buFont typeface="Courier New" panose="02070309020205020404" pitchFamily="49" charset="0"/>
              <a:buChar char="o"/>
            </a:pPr>
            <a:r>
              <a:rPr lang="fr-CA" dirty="0">
                <a:latin typeface="Calibri"/>
                <a:cs typeface="Arial"/>
              </a:rPr>
              <a:t>De façon cohérente avec les usages existants (comme un PDZA ou un PPMV)</a:t>
            </a:r>
          </a:p>
          <a:p>
            <a:pPr marL="735330" lvl="2" indent="-285750">
              <a:spcBef>
                <a:spcPts val="200"/>
              </a:spcBef>
              <a:spcAft>
                <a:spcPts val="200"/>
              </a:spcAft>
              <a:buFont typeface="Courier New" panose="02070309020205020404" pitchFamily="49" charset="0"/>
              <a:buChar char="o"/>
            </a:pPr>
            <a:r>
              <a:rPr lang="fr-CA" dirty="0">
                <a:latin typeface="Calibri"/>
                <a:cs typeface="Arial"/>
              </a:rPr>
              <a:t>En identifiant les actions les plus adaptées au territoire</a:t>
            </a:r>
          </a:p>
          <a:p>
            <a:pPr marL="449580" lvl="2">
              <a:spcBef>
                <a:spcPts val="1200"/>
              </a:spcBef>
              <a:spcAft>
                <a:spcPts val="1200"/>
              </a:spcAft>
            </a:pPr>
            <a:r>
              <a:rPr lang="fr-CA" b="1" dirty="0">
                <a:latin typeface="Calibri"/>
                <a:cs typeface="Arial"/>
              </a:rPr>
              <a:t>Guider la prise de décision </a:t>
            </a:r>
            <a:r>
              <a:rPr lang="fr-CA" dirty="0">
                <a:latin typeface="Calibri"/>
                <a:cs typeface="Arial"/>
              </a:rPr>
              <a:t>afin de favoriser l’atteinte de l’équilibre entre pertes </a:t>
            </a:r>
            <a:br>
              <a:rPr lang="fr-CA" dirty="0">
                <a:latin typeface="Calibri"/>
                <a:cs typeface="Arial"/>
              </a:rPr>
            </a:br>
            <a:r>
              <a:rPr lang="fr-CA" dirty="0">
                <a:latin typeface="Calibri"/>
                <a:cs typeface="Arial"/>
              </a:rPr>
              <a:t>et gains écologiques sur le territoire</a:t>
            </a:r>
          </a:p>
          <a:p>
            <a:pPr marL="449580" lvl="2">
              <a:spcBef>
                <a:spcPts val="1200"/>
              </a:spcBef>
              <a:spcAft>
                <a:spcPts val="1200"/>
              </a:spcAft>
            </a:pPr>
            <a:r>
              <a:rPr lang="fr-CA" b="1" dirty="0">
                <a:latin typeface="Calibri"/>
                <a:cs typeface="Arial"/>
              </a:rPr>
              <a:t>Augmenter la prévisibilité </a:t>
            </a:r>
            <a:r>
              <a:rPr lang="fr-CA" dirty="0">
                <a:latin typeface="Calibri"/>
                <a:cs typeface="Arial"/>
              </a:rPr>
              <a:t>du développement de projets en apportant un éclairage complémentaire dans l’analyse environnementale et dans celle des projets soumis </a:t>
            </a:r>
            <a:br>
              <a:rPr lang="fr-CA" dirty="0">
                <a:latin typeface="Calibri"/>
                <a:cs typeface="Arial"/>
              </a:rPr>
            </a:br>
            <a:r>
              <a:rPr lang="fr-CA" dirty="0">
                <a:latin typeface="Calibri"/>
                <a:cs typeface="Arial"/>
              </a:rPr>
              <a:t>au programme de restauration et de création de MHH du Ministère</a:t>
            </a:r>
            <a:endParaRPr lang="fr-CA" dirty="0">
              <a:latin typeface="Arial"/>
              <a:cs typeface="Arial"/>
            </a:endParaRPr>
          </a:p>
        </p:txBody>
      </p:sp>
      <p:pic>
        <p:nvPicPr>
          <p:cNvPr id="18" name="Graphic 11" descr="Coche">
            <a:extLst>
              <a:ext uri="{FF2B5EF4-FFF2-40B4-BE49-F238E27FC236}">
                <a16:creationId xmlns:a16="http://schemas.microsoft.com/office/drawing/2014/main" id="{93FA4D40-BBBF-4D6E-9B38-AB32300AC4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6159" y="4072875"/>
            <a:ext cx="330883" cy="382895"/>
          </a:xfrm>
          <a:prstGeom prst="rect">
            <a:avLst/>
          </a:prstGeom>
        </p:spPr>
      </p:pic>
      <p:pic>
        <p:nvPicPr>
          <p:cNvPr id="21" name="Graphic 11" descr="Coche">
            <a:extLst>
              <a:ext uri="{FF2B5EF4-FFF2-40B4-BE49-F238E27FC236}">
                <a16:creationId xmlns:a16="http://schemas.microsoft.com/office/drawing/2014/main" id="{C651EA04-FAB1-45FE-A192-C20D882670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6834" y="1079196"/>
            <a:ext cx="330883" cy="382895"/>
          </a:xfrm>
          <a:prstGeom prst="rect">
            <a:avLst/>
          </a:prstGeom>
        </p:spPr>
      </p:pic>
      <p:pic>
        <p:nvPicPr>
          <p:cNvPr id="25" name="Graphic 11" descr="Coche">
            <a:extLst>
              <a:ext uri="{FF2B5EF4-FFF2-40B4-BE49-F238E27FC236}">
                <a16:creationId xmlns:a16="http://schemas.microsoft.com/office/drawing/2014/main" id="{E0D00EE8-590E-4536-8A02-A08E935DF4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6159" y="1768111"/>
            <a:ext cx="330883" cy="382895"/>
          </a:xfrm>
          <a:prstGeom prst="rect">
            <a:avLst/>
          </a:prstGeom>
        </p:spPr>
      </p:pic>
      <p:pic>
        <p:nvPicPr>
          <p:cNvPr id="14" name="Graphic 11" descr="Coche">
            <a:extLst>
              <a:ext uri="{FF2B5EF4-FFF2-40B4-BE49-F238E27FC236}">
                <a16:creationId xmlns:a16="http://schemas.microsoft.com/office/drawing/2014/main" id="{E07CB250-77A0-454B-A174-1D2EFBEA90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6159" y="3225414"/>
            <a:ext cx="330883" cy="382895"/>
          </a:xfrm>
          <a:prstGeom prst="rect">
            <a:avLst/>
          </a:prstGeom>
        </p:spPr>
      </p:pic>
      <p:sp>
        <p:nvSpPr>
          <p:cNvPr id="10" name="ZoneTexte 19">
            <a:extLst>
              <a:ext uri="{FF2B5EF4-FFF2-40B4-BE49-F238E27FC236}">
                <a16:creationId xmlns:a16="http://schemas.microsoft.com/office/drawing/2014/main" id="{762F9C17-4F21-4C85-8BDB-8A4AFE6D0B84}"/>
              </a:ext>
            </a:extLst>
          </p:cNvPr>
          <p:cNvSpPr txBox="1"/>
          <p:nvPr/>
        </p:nvSpPr>
        <p:spPr>
          <a:xfrm>
            <a:off x="410282" y="2387859"/>
            <a:ext cx="2337721" cy="138499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dirty="0">
                <a:solidFill>
                  <a:schemeClr val="accent4">
                    <a:lumMod val="75000"/>
                  </a:schemeClr>
                </a:solidFill>
                <a:latin typeface="Chaloult_Cond_Demi_Gras"/>
              </a:rPr>
              <a:t>Le PRMHH, </a:t>
            </a:r>
            <a:endParaRPr lang="fr-FR" sz="2000" dirty="0">
              <a:solidFill>
                <a:schemeClr val="accent4">
                  <a:lumMod val="75000"/>
                </a:schemeClr>
              </a:solidFill>
            </a:endParaRPr>
          </a:p>
          <a:p>
            <a:r>
              <a:rPr lang="fr-CA" sz="2800" b="1" dirty="0">
                <a:solidFill>
                  <a:schemeClr val="accent4">
                    <a:lumMod val="75000"/>
                  </a:schemeClr>
                </a:solidFill>
                <a:latin typeface="Chaloult_Cond_Demi_Gras"/>
              </a:rPr>
              <a:t>c’est un </a:t>
            </a:r>
            <a:br>
              <a:rPr lang="fr-CA" sz="2800" b="1" dirty="0">
                <a:solidFill>
                  <a:schemeClr val="accent4">
                    <a:lumMod val="75000"/>
                  </a:schemeClr>
                </a:solidFill>
                <a:latin typeface="Chaloult_Cond_Demi_Gras"/>
              </a:rPr>
            </a:br>
            <a:r>
              <a:rPr lang="fr-CA" sz="2800" b="1" dirty="0">
                <a:solidFill>
                  <a:schemeClr val="accent4">
                    <a:lumMod val="75000"/>
                  </a:schemeClr>
                </a:solidFill>
                <a:latin typeface="Chaloult_Cond_Demi_Gras"/>
              </a:rPr>
              <a:t>OUTIL pour ...</a:t>
            </a:r>
          </a:p>
        </p:txBody>
      </p:sp>
    </p:spTree>
    <p:extLst>
      <p:ext uri="{BB962C8B-B14F-4D97-AF65-F5344CB8AC3E}">
        <p14:creationId xmlns:p14="http://schemas.microsoft.com/office/powerpoint/2010/main" val="4687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9">
            <a:extLst>
              <a:ext uri="{FF2B5EF4-FFF2-40B4-BE49-F238E27FC236}">
                <a16:creationId xmlns:a16="http://schemas.microsoft.com/office/drawing/2014/main" id="{E97CE21C-DF81-4864-8DEC-98E53DBF631F}"/>
              </a:ext>
            </a:extLst>
          </p:cNvPr>
          <p:cNvSpPr txBox="1"/>
          <p:nvPr/>
        </p:nvSpPr>
        <p:spPr>
          <a:xfrm>
            <a:off x="410282" y="2387859"/>
            <a:ext cx="2258161" cy="954107"/>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dirty="0">
                <a:solidFill>
                  <a:schemeClr val="accent4">
                    <a:lumMod val="75000"/>
                  </a:schemeClr>
                </a:solidFill>
                <a:latin typeface="Chaloult_Cond_Demi_Gras"/>
              </a:rPr>
              <a:t>Le PRMHH, </a:t>
            </a:r>
            <a:endParaRPr lang="fr-FR" sz="2000" dirty="0">
              <a:solidFill>
                <a:schemeClr val="accent4">
                  <a:lumMod val="75000"/>
                </a:schemeClr>
              </a:solidFill>
            </a:endParaRPr>
          </a:p>
          <a:p>
            <a:r>
              <a:rPr lang="fr-CA" sz="2800" b="1" dirty="0">
                <a:solidFill>
                  <a:schemeClr val="accent4">
                    <a:lumMod val="75000"/>
                  </a:schemeClr>
                </a:solidFill>
                <a:latin typeface="Chaloult_Cond_Demi_Gras"/>
              </a:rPr>
              <a:t>c’est aussi ...</a:t>
            </a:r>
          </a:p>
        </p:txBody>
      </p:sp>
      <p:cxnSp>
        <p:nvCxnSpPr>
          <p:cNvPr id="5" name="Connecteur droit avec flèche 4">
            <a:extLst>
              <a:ext uri="{FF2B5EF4-FFF2-40B4-BE49-F238E27FC236}">
                <a16:creationId xmlns:a16="http://schemas.microsoft.com/office/drawing/2014/main" id="{05822D65-952A-4B74-B4A0-82C4BC98045F}"/>
              </a:ext>
            </a:extLst>
          </p:cNvPr>
          <p:cNvCxnSpPr>
            <a:cxnSpLocks/>
          </p:cNvCxnSpPr>
          <p:nvPr/>
        </p:nvCxnSpPr>
        <p:spPr>
          <a:xfrm>
            <a:off x="2791269" y="1028699"/>
            <a:ext cx="0" cy="3960000"/>
          </a:xfrm>
          <a:prstGeom prst="straightConnector1">
            <a:avLst/>
          </a:prstGeom>
          <a:ln w="57150">
            <a:solidFill>
              <a:schemeClr val="accent4">
                <a:lumMod val="75000"/>
              </a:schemeClr>
            </a:solidFill>
          </a:ln>
        </p:spPr>
        <p:style>
          <a:lnRef idx="3">
            <a:schemeClr val="dk1"/>
          </a:lnRef>
          <a:fillRef idx="0">
            <a:schemeClr val="dk1"/>
          </a:fillRef>
          <a:effectRef idx="2">
            <a:schemeClr val="dk1"/>
          </a:effectRef>
          <a:fontRef idx="minor">
            <a:schemeClr val="tx1"/>
          </a:fontRef>
        </p:style>
      </p:cxnSp>
      <p:sp>
        <p:nvSpPr>
          <p:cNvPr id="7" name="Espace réservé du contenu 2">
            <a:extLst>
              <a:ext uri="{FF2B5EF4-FFF2-40B4-BE49-F238E27FC236}">
                <a16:creationId xmlns:a16="http://schemas.microsoft.com/office/drawing/2014/main" id="{7D9A41A4-2306-4680-A040-03DDEBE12F47}"/>
              </a:ext>
            </a:extLst>
          </p:cNvPr>
          <p:cNvSpPr txBox="1">
            <a:spLocks/>
          </p:cNvSpPr>
          <p:nvPr/>
        </p:nvSpPr>
        <p:spPr>
          <a:xfrm>
            <a:off x="3789236" y="1524057"/>
            <a:ext cx="8518083" cy="3106901"/>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b="1" dirty="0">
                <a:latin typeface="Calibri"/>
                <a:cs typeface="Arial"/>
              </a:rPr>
              <a:t>Une obligation légale </a:t>
            </a:r>
            <a:r>
              <a:rPr lang="fr-CA" dirty="0">
                <a:latin typeface="Calibri"/>
                <a:cs typeface="Arial"/>
              </a:rPr>
              <a:t>qu’ont les MRC du Québec</a:t>
            </a:r>
            <a:endParaRPr lang="fr-CA" sz="1400" dirty="0">
              <a:latin typeface="Calibri"/>
              <a:cs typeface="Arial"/>
            </a:endParaRPr>
          </a:p>
          <a:p>
            <a:endParaRPr lang="fr-CA" b="1" dirty="0">
              <a:latin typeface="Calibri"/>
              <a:cs typeface="Arial"/>
            </a:endParaRPr>
          </a:p>
          <a:p>
            <a:r>
              <a:rPr lang="fr-CA" b="1" dirty="0">
                <a:latin typeface="Calibri"/>
                <a:cs typeface="Arial"/>
              </a:rPr>
              <a:t>Une occasion de discuter </a:t>
            </a:r>
            <a:r>
              <a:rPr lang="fr-CA" dirty="0">
                <a:latin typeface="Calibri"/>
                <a:cs typeface="Arial"/>
              </a:rPr>
              <a:t>des enjeux environnementaux avec les acteurs concernés</a:t>
            </a:r>
          </a:p>
          <a:p>
            <a:endParaRPr lang="fr-CA" dirty="0">
              <a:latin typeface="Calibri"/>
              <a:cs typeface="Arial"/>
            </a:endParaRPr>
          </a:p>
          <a:p>
            <a:r>
              <a:rPr lang="fr-CA" b="1" dirty="0">
                <a:latin typeface="Calibri"/>
                <a:cs typeface="Arial"/>
              </a:rPr>
              <a:t>Une réflexion </a:t>
            </a:r>
            <a:r>
              <a:rPr lang="fr-CA" dirty="0">
                <a:latin typeface="Calibri"/>
                <a:cs typeface="Arial"/>
              </a:rPr>
              <a:t>sur la façon optimale d’utiliser le pouvoir de protection </a:t>
            </a:r>
            <a:br>
              <a:rPr lang="fr-CA" dirty="0">
                <a:latin typeface="Calibri"/>
                <a:cs typeface="Arial"/>
              </a:rPr>
            </a:br>
            <a:r>
              <a:rPr lang="fr-CA" dirty="0">
                <a:latin typeface="Calibri"/>
                <a:cs typeface="Arial"/>
              </a:rPr>
              <a:t>de l’environnement de la MRC </a:t>
            </a:r>
            <a:r>
              <a:rPr lang="fr-CA" dirty="0"/>
              <a:t>par ses compétences en aménagement du territoire </a:t>
            </a:r>
            <a:endParaRPr lang="fr-CA" dirty="0">
              <a:cs typeface="Calibri"/>
            </a:endParaRPr>
          </a:p>
          <a:p>
            <a:endParaRPr lang="fr-CA" dirty="0">
              <a:latin typeface="Calibri"/>
              <a:cs typeface="Arial"/>
            </a:endParaRPr>
          </a:p>
          <a:p>
            <a:r>
              <a:rPr lang="fr-CA" b="1" dirty="0">
                <a:cs typeface="Arial"/>
              </a:rPr>
              <a:t>Une façon de valoriser</a:t>
            </a:r>
            <a:r>
              <a:rPr lang="fr-CA" b="1" dirty="0"/>
              <a:t> l'attractivité régionale </a:t>
            </a:r>
            <a:r>
              <a:rPr lang="fr-CA" dirty="0"/>
              <a:t>par la mise en valeur de la qualité des milieux naturels et des services écosystémiques qu’ils rendent</a:t>
            </a:r>
            <a:endParaRPr lang="fr-CA" dirty="0">
              <a:cs typeface="Arial"/>
            </a:endParaRPr>
          </a:p>
        </p:txBody>
      </p:sp>
      <p:pic>
        <p:nvPicPr>
          <p:cNvPr id="9" name="Graphic 11" descr="Coche">
            <a:extLst>
              <a:ext uri="{FF2B5EF4-FFF2-40B4-BE49-F238E27FC236}">
                <a16:creationId xmlns:a16="http://schemas.microsoft.com/office/drawing/2014/main" id="{07DEF339-B78A-4F2F-8B52-80E90DAED2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5162" y="1477087"/>
            <a:ext cx="330883" cy="382895"/>
          </a:xfrm>
          <a:prstGeom prst="rect">
            <a:avLst/>
          </a:prstGeom>
        </p:spPr>
      </p:pic>
      <p:pic>
        <p:nvPicPr>
          <p:cNvPr id="16" name="Graphic 11" descr="Coche">
            <a:extLst>
              <a:ext uri="{FF2B5EF4-FFF2-40B4-BE49-F238E27FC236}">
                <a16:creationId xmlns:a16="http://schemas.microsoft.com/office/drawing/2014/main" id="{2CCB7E1F-41CC-174F-8734-06AD54BC86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1359" y="2749780"/>
            <a:ext cx="330883" cy="382895"/>
          </a:xfrm>
          <a:prstGeom prst="rect">
            <a:avLst/>
          </a:prstGeom>
        </p:spPr>
      </p:pic>
      <p:pic>
        <p:nvPicPr>
          <p:cNvPr id="20" name="Graphic 11" descr="Coche">
            <a:extLst>
              <a:ext uri="{FF2B5EF4-FFF2-40B4-BE49-F238E27FC236}">
                <a16:creationId xmlns:a16="http://schemas.microsoft.com/office/drawing/2014/main" id="{DADF47C1-48CD-5246-BD67-E4C83A41FD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5162" y="2060700"/>
            <a:ext cx="330883" cy="382895"/>
          </a:xfrm>
          <a:prstGeom prst="rect">
            <a:avLst/>
          </a:prstGeom>
        </p:spPr>
      </p:pic>
      <p:pic>
        <p:nvPicPr>
          <p:cNvPr id="10" name="Graphic 11" descr="Coche">
            <a:extLst>
              <a:ext uri="{FF2B5EF4-FFF2-40B4-BE49-F238E27FC236}">
                <a16:creationId xmlns:a16="http://schemas.microsoft.com/office/drawing/2014/main" id="{56AE15DE-326B-49A9-AA97-994B68B9CE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7556" y="3571701"/>
            <a:ext cx="330883" cy="382895"/>
          </a:xfrm>
          <a:prstGeom prst="rect">
            <a:avLst/>
          </a:prstGeom>
        </p:spPr>
      </p:pic>
    </p:spTree>
    <p:extLst>
      <p:ext uri="{BB962C8B-B14F-4D97-AF65-F5344CB8AC3E}">
        <p14:creationId xmlns:p14="http://schemas.microsoft.com/office/powerpoint/2010/main" val="217117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9">
            <a:extLst>
              <a:ext uri="{FF2B5EF4-FFF2-40B4-BE49-F238E27FC236}">
                <a16:creationId xmlns:a16="http://schemas.microsoft.com/office/drawing/2014/main" id="{4A1CB863-89FE-4C6D-8B54-7BABC95F4B08}"/>
              </a:ext>
            </a:extLst>
          </p:cNvPr>
          <p:cNvSpPr txBox="1"/>
          <p:nvPr/>
        </p:nvSpPr>
        <p:spPr>
          <a:xfrm>
            <a:off x="417267" y="2348866"/>
            <a:ext cx="2313422" cy="954107"/>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b="1" dirty="0">
                <a:solidFill>
                  <a:srgbClr val="BD032F"/>
                </a:solidFill>
                <a:latin typeface="Chaloult_Cond_Demi_Gras"/>
              </a:rPr>
              <a:t>Le PRMHH </a:t>
            </a:r>
            <a:endParaRPr lang="fr-FR" sz="2000" dirty="0">
              <a:solidFill>
                <a:srgbClr val="BD032F"/>
              </a:solidFill>
            </a:endParaRPr>
          </a:p>
          <a:p>
            <a:r>
              <a:rPr lang="fr-CA" sz="2800" b="1" dirty="0">
                <a:solidFill>
                  <a:srgbClr val="BD032F"/>
                </a:solidFill>
                <a:latin typeface="Chaloult_Cond_Demi_Gras"/>
              </a:rPr>
              <a:t>ce n’est pas ...</a:t>
            </a:r>
          </a:p>
        </p:txBody>
      </p:sp>
      <p:cxnSp>
        <p:nvCxnSpPr>
          <p:cNvPr id="5" name="Connecteur droit avec flèche 4">
            <a:extLst>
              <a:ext uri="{FF2B5EF4-FFF2-40B4-BE49-F238E27FC236}">
                <a16:creationId xmlns:a16="http://schemas.microsoft.com/office/drawing/2014/main" id="{AEAEDEFF-7E51-4844-AA2E-FE426B92C9B3}"/>
              </a:ext>
            </a:extLst>
          </p:cNvPr>
          <p:cNvCxnSpPr>
            <a:cxnSpLocks/>
          </p:cNvCxnSpPr>
          <p:nvPr/>
        </p:nvCxnSpPr>
        <p:spPr>
          <a:xfrm>
            <a:off x="2798511" y="1003995"/>
            <a:ext cx="0" cy="3960000"/>
          </a:xfrm>
          <a:prstGeom prst="straightConnector1">
            <a:avLst/>
          </a:prstGeom>
          <a:ln w="57150">
            <a:solidFill>
              <a:srgbClr val="BD032F"/>
            </a:solidFill>
          </a:ln>
        </p:spPr>
        <p:style>
          <a:lnRef idx="3">
            <a:schemeClr val="dk1"/>
          </a:lnRef>
          <a:fillRef idx="0">
            <a:schemeClr val="dk1"/>
          </a:fillRef>
          <a:effectRef idx="2">
            <a:schemeClr val="dk1"/>
          </a:effectRef>
          <a:fontRef idx="minor">
            <a:schemeClr val="tx1"/>
          </a:fontRef>
        </p:style>
      </p:cxnSp>
      <p:sp>
        <p:nvSpPr>
          <p:cNvPr id="6" name="Espace réservé du contenu 2">
            <a:extLst>
              <a:ext uri="{FF2B5EF4-FFF2-40B4-BE49-F238E27FC236}">
                <a16:creationId xmlns:a16="http://schemas.microsoft.com/office/drawing/2014/main" id="{9E8E0322-3D6E-4342-BC62-CF03597BFF05}"/>
              </a:ext>
            </a:extLst>
          </p:cNvPr>
          <p:cNvSpPr txBox="1">
            <a:spLocks/>
          </p:cNvSpPr>
          <p:nvPr/>
        </p:nvSpPr>
        <p:spPr>
          <a:xfrm>
            <a:off x="3113413" y="1505182"/>
            <a:ext cx="9078581" cy="3109682"/>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2480" lvl="2">
              <a:spcBef>
                <a:spcPts val="1200"/>
              </a:spcBef>
              <a:spcAft>
                <a:spcPts val="1200"/>
              </a:spcAft>
            </a:pPr>
            <a:r>
              <a:rPr lang="fr-CA" sz="2000" dirty="0">
                <a:cs typeface="Arial"/>
              </a:rPr>
              <a:t>Un véhicule légal, mais bien un outil d’aménagement du territoire </a:t>
            </a:r>
          </a:p>
          <a:p>
            <a:pPr marL="792480" lvl="2">
              <a:spcBef>
                <a:spcPts val="1200"/>
              </a:spcBef>
              <a:spcAft>
                <a:spcPts val="1200"/>
              </a:spcAft>
            </a:pPr>
            <a:r>
              <a:rPr lang="fr-CA" sz="2000" dirty="0">
                <a:cs typeface="Arial"/>
              </a:rPr>
              <a:t>Opposable au citoyen, comme l’est un règlement municipal ou provincial</a:t>
            </a:r>
          </a:p>
          <a:p>
            <a:pPr marL="792480" lvl="2">
              <a:spcBef>
                <a:spcPts val="1200"/>
              </a:spcBef>
              <a:spcAft>
                <a:spcPts val="1200"/>
              </a:spcAft>
            </a:pPr>
            <a:r>
              <a:rPr lang="fr-CA" sz="2000" dirty="0">
                <a:cs typeface="Arial"/>
              </a:rPr>
              <a:t>Une contrainte supplémentaire pour les citoyens</a:t>
            </a:r>
          </a:p>
          <a:p>
            <a:pPr marL="792480" lvl="2">
              <a:spcBef>
                <a:spcPts val="1200"/>
              </a:spcBef>
              <a:spcAft>
                <a:spcPts val="1200"/>
              </a:spcAft>
            </a:pPr>
            <a:r>
              <a:rPr lang="fr-CA" sz="2000" dirty="0">
                <a:cs typeface="Arial"/>
              </a:rPr>
              <a:t>Des milieux humides et hydriques qui « sortent de nulle part »</a:t>
            </a:r>
            <a:endParaRPr lang="fr-CA" sz="2000" dirty="0">
              <a:cs typeface="Calibri"/>
            </a:endParaRPr>
          </a:p>
          <a:p>
            <a:pPr marL="792480" lvl="2">
              <a:spcBef>
                <a:spcPts val="1200"/>
              </a:spcBef>
              <a:spcAft>
                <a:spcPts val="1200"/>
              </a:spcAft>
            </a:pPr>
            <a:r>
              <a:rPr lang="fr-CA" sz="2000" dirty="0">
                <a:latin typeface="Calibri"/>
                <a:cs typeface="Arial"/>
              </a:rPr>
              <a:t>Une carte blanche pour obtenir une autorisation environnementale</a:t>
            </a:r>
          </a:p>
          <a:p>
            <a:pPr marL="1054100" lvl="2">
              <a:spcBef>
                <a:spcPts val="1200"/>
              </a:spcBef>
            </a:pPr>
            <a:endParaRPr lang="fr-CA" sz="2000" dirty="0">
              <a:latin typeface="Arial"/>
              <a:cs typeface="Arial"/>
            </a:endParaRPr>
          </a:p>
          <a:p>
            <a:pPr marL="711200" lvl="2">
              <a:spcBef>
                <a:spcPts val="1200"/>
              </a:spcBef>
            </a:pPr>
            <a:endParaRPr lang="fr-CA" dirty="0">
              <a:latin typeface="Arial"/>
              <a:cs typeface="Arial"/>
            </a:endParaRPr>
          </a:p>
          <a:p>
            <a:pPr marL="596900" lvl="1" fontAlgn="base">
              <a:spcBef>
                <a:spcPts val="1200"/>
              </a:spcBef>
              <a:spcAft>
                <a:spcPct val="0"/>
              </a:spcAft>
            </a:pPr>
            <a:endParaRPr lang="fr-CA" dirty="0">
              <a:latin typeface="Arial"/>
              <a:cs typeface="Arial"/>
            </a:endParaRPr>
          </a:p>
          <a:p>
            <a:pPr marL="0" lvl="1">
              <a:spcBef>
                <a:spcPts val="1200"/>
              </a:spcBef>
            </a:pPr>
            <a:endParaRPr lang="fr-CA" dirty="0">
              <a:latin typeface="Arial"/>
              <a:cs typeface="Arial"/>
            </a:endParaRPr>
          </a:p>
        </p:txBody>
      </p:sp>
      <p:sp>
        <p:nvSpPr>
          <p:cNvPr id="7" name="Signe de multiplication 6">
            <a:extLst>
              <a:ext uri="{FF2B5EF4-FFF2-40B4-BE49-F238E27FC236}">
                <a16:creationId xmlns:a16="http://schemas.microsoft.com/office/drawing/2014/main" id="{C425E472-5984-4AA0-BD0C-72DC3D8BF690}"/>
              </a:ext>
            </a:extLst>
          </p:cNvPr>
          <p:cNvSpPr/>
          <p:nvPr/>
        </p:nvSpPr>
        <p:spPr>
          <a:xfrm>
            <a:off x="3523447" y="1505181"/>
            <a:ext cx="347240" cy="414759"/>
          </a:xfrm>
          <a:prstGeom prst="mathMultiply">
            <a:avLst/>
          </a:prstGeom>
          <a:solidFill>
            <a:srgbClr val="BD032F"/>
          </a:solidFill>
          <a:ln>
            <a:solidFill>
              <a:srgbClr val="BD0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8" name="Signe de multiplication 7">
            <a:extLst>
              <a:ext uri="{FF2B5EF4-FFF2-40B4-BE49-F238E27FC236}">
                <a16:creationId xmlns:a16="http://schemas.microsoft.com/office/drawing/2014/main" id="{CB7EB59E-37BF-4892-9358-C345063129A7}"/>
              </a:ext>
            </a:extLst>
          </p:cNvPr>
          <p:cNvSpPr/>
          <p:nvPr/>
        </p:nvSpPr>
        <p:spPr>
          <a:xfrm>
            <a:off x="3523447" y="2078922"/>
            <a:ext cx="347240" cy="414759"/>
          </a:xfrm>
          <a:prstGeom prst="mathMultiply">
            <a:avLst/>
          </a:prstGeom>
          <a:solidFill>
            <a:srgbClr val="BD032F"/>
          </a:solidFill>
          <a:ln>
            <a:solidFill>
              <a:srgbClr val="BD0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Signe de multiplication 8">
            <a:extLst>
              <a:ext uri="{FF2B5EF4-FFF2-40B4-BE49-F238E27FC236}">
                <a16:creationId xmlns:a16="http://schemas.microsoft.com/office/drawing/2014/main" id="{40A19166-21D1-485C-899F-279FCCFE7868}"/>
              </a:ext>
            </a:extLst>
          </p:cNvPr>
          <p:cNvSpPr/>
          <p:nvPr/>
        </p:nvSpPr>
        <p:spPr>
          <a:xfrm>
            <a:off x="3523447" y="2712965"/>
            <a:ext cx="347240" cy="414759"/>
          </a:xfrm>
          <a:prstGeom prst="mathMultiply">
            <a:avLst/>
          </a:prstGeom>
          <a:solidFill>
            <a:srgbClr val="BD032F"/>
          </a:solidFill>
          <a:ln>
            <a:solidFill>
              <a:srgbClr val="BD0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0" name="Signe de multiplication 9">
            <a:extLst>
              <a:ext uri="{FF2B5EF4-FFF2-40B4-BE49-F238E27FC236}">
                <a16:creationId xmlns:a16="http://schemas.microsoft.com/office/drawing/2014/main" id="{EB5F942C-ECA5-420B-845B-995F887064E6}"/>
              </a:ext>
            </a:extLst>
          </p:cNvPr>
          <p:cNvSpPr/>
          <p:nvPr/>
        </p:nvSpPr>
        <p:spPr>
          <a:xfrm>
            <a:off x="3523447" y="3332238"/>
            <a:ext cx="347240" cy="414759"/>
          </a:xfrm>
          <a:prstGeom prst="mathMultiply">
            <a:avLst/>
          </a:prstGeom>
          <a:solidFill>
            <a:srgbClr val="BD032F"/>
          </a:solidFill>
          <a:ln>
            <a:solidFill>
              <a:srgbClr val="BD0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Signe de multiplication 10">
            <a:extLst>
              <a:ext uri="{FF2B5EF4-FFF2-40B4-BE49-F238E27FC236}">
                <a16:creationId xmlns:a16="http://schemas.microsoft.com/office/drawing/2014/main" id="{CD9A1FBE-5B0C-45DD-B363-2A71C5039263}"/>
              </a:ext>
            </a:extLst>
          </p:cNvPr>
          <p:cNvSpPr/>
          <p:nvPr/>
        </p:nvSpPr>
        <p:spPr>
          <a:xfrm>
            <a:off x="3523447" y="3936981"/>
            <a:ext cx="347240" cy="414759"/>
          </a:xfrm>
          <a:prstGeom prst="mathMultiply">
            <a:avLst/>
          </a:prstGeom>
          <a:solidFill>
            <a:srgbClr val="BD032F"/>
          </a:solidFill>
          <a:ln>
            <a:solidFill>
              <a:srgbClr val="BD0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19240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00EAC88-DEFF-42ED-AAE5-D1BE1E3071B4}"/>
              </a:ext>
            </a:extLst>
          </p:cNvPr>
          <p:cNvSpPr>
            <a:spLocks noGrp="1"/>
          </p:cNvSpPr>
          <p:nvPr>
            <p:ph type="title"/>
          </p:nvPr>
        </p:nvSpPr>
        <p:spPr>
          <a:xfrm>
            <a:off x="618621" y="214345"/>
            <a:ext cx="10305342" cy="844426"/>
          </a:xfrm>
        </p:spPr>
        <p:txBody>
          <a:bodyPr>
            <a:normAutofit/>
          </a:bodyPr>
          <a:lstStyle/>
          <a:p>
            <a:r>
              <a:rPr lang="fr-FR" dirty="0"/>
              <a:t>Les 5 grandes étapes du PRMHH </a:t>
            </a:r>
          </a:p>
        </p:txBody>
      </p:sp>
      <p:sp>
        <p:nvSpPr>
          <p:cNvPr id="5" name="Espace réservé du contenu 2">
            <a:extLst>
              <a:ext uri="{FF2B5EF4-FFF2-40B4-BE49-F238E27FC236}">
                <a16:creationId xmlns:a16="http://schemas.microsoft.com/office/drawing/2014/main" id="{7CCBE13C-60D1-4BC2-8F7D-03D931B37210}"/>
              </a:ext>
            </a:extLst>
          </p:cNvPr>
          <p:cNvSpPr>
            <a:spLocks noGrp="1"/>
          </p:cNvSpPr>
          <p:nvPr>
            <p:ph idx="1"/>
          </p:nvPr>
        </p:nvSpPr>
        <p:spPr>
          <a:xfrm>
            <a:off x="1178182" y="1334786"/>
            <a:ext cx="6745416" cy="3632995"/>
          </a:xfrm>
        </p:spPr>
        <p:txBody>
          <a:bodyPr vert="horz" lIns="91440" tIns="45720" rIns="91440" bIns="45720" rtlCol="0" anchor="t">
            <a:noAutofit/>
          </a:bodyPr>
          <a:lstStyle/>
          <a:p>
            <a:pPr marL="0" indent="0">
              <a:lnSpc>
                <a:spcPct val="150000"/>
              </a:lnSpc>
              <a:buNone/>
            </a:pPr>
            <a:r>
              <a:rPr lang="fr-CA" dirty="0"/>
              <a:t>Préparation et amorce de la démarche</a:t>
            </a:r>
            <a:endParaRPr lang="fr-CA" sz="4400" dirty="0"/>
          </a:p>
          <a:p>
            <a:pPr marL="0" indent="0">
              <a:lnSpc>
                <a:spcPct val="150000"/>
              </a:lnSpc>
              <a:buNone/>
            </a:pPr>
            <a:r>
              <a:rPr lang="fr-CA" dirty="0"/>
              <a:t>Portrait du territoire</a:t>
            </a:r>
          </a:p>
          <a:p>
            <a:pPr marL="0" indent="0">
              <a:lnSpc>
                <a:spcPct val="150000"/>
              </a:lnSpc>
              <a:buNone/>
            </a:pPr>
            <a:r>
              <a:rPr lang="fr-CA" dirty="0"/>
              <a:t>Diagnostic des MHH</a:t>
            </a:r>
          </a:p>
          <a:p>
            <a:pPr marL="0" indent="0">
              <a:lnSpc>
                <a:spcPct val="150000"/>
              </a:lnSpc>
              <a:buNone/>
            </a:pPr>
            <a:r>
              <a:rPr lang="fr-CA" dirty="0"/>
              <a:t>Engagements de conservation</a:t>
            </a:r>
          </a:p>
          <a:p>
            <a:pPr marL="0" indent="0">
              <a:lnSpc>
                <a:spcPct val="150000"/>
              </a:lnSpc>
              <a:buNone/>
            </a:pPr>
            <a:r>
              <a:rPr lang="fr-CA" dirty="0"/>
              <a:t>Élaboration d’une stratégie de conservation</a:t>
            </a:r>
          </a:p>
        </p:txBody>
      </p:sp>
      <p:sp>
        <p:nvSpPr>
          <p:cNvPr id="3" name="ZoneTexte 2">
            <a:extLst>
              <a:ext uri="{FF2B5EF4-FFF2-40B4-BE49-F238E27FC236}">
                <a16:creationId xmlns:a16="http://schemas.microsoft.com/office/drawing/2014/main" id="{BDA5D1B7-415E-4149-BF3B-BC142E868793}"/>
              </a:ext>
            </a:extLst>
          </p:cNvPr>
          <p:cNvSpPr txBox="1"/>
          <p:nvPr/>
        </p:nvSpPr>
        <p:spPr>
          <a:xfrm>
            <a:off x="721491" y="1420371"/>
            <a:ext cx="1583140" cy="3701013"/>
          </a:xfrm>
          <a:prstGeom prst="rect">
            <a:avLst/>
          </a:prstGeom>
          <a:noFill/>
        </p:spPr>
        <p:txBody>
          <a:bodyPr wrap="square" rtlCol="0">
            <a:spAutoFit/>
          </a:bodyPr>
          <a:lstStyle/>
          <a:p>
            <a:r>
              <a:rPr lang="en-US" sz="3600" b="1" dirty="0"/>
              <a:t>1.</a:t>
            </a:r>
            <a:br>
              <a:rPr lang="en-US" sz="4400" b="1" dirty="0"/>
            </a:br>
            <a:endParaRPr lang="en-US" sz="1400" b="1" dirty="0"/>
          </a:p>
          <a:p>
            <a:r>
              <a:rPr lang="en-US" sz="3600" b="1" dirty="0"/>
              <a:t>2.</a:t>
            </a:r>
          </a:p>
          <a:p>
            <a:endParaRPr lang="en-US" sz="400" b="1" dirty="0"/>
          </a:p>
          <a:p>
            <a:endParaRPr lang="en-US" sz="400" b="1" dirty="0"/>
          </a:p>
          <a:p>
            <a:endParaRPr lang="en-US" sz="400" b="1" dirty="0"/>
          </a:p>
          <a:p>
            <a:r>
              <a:rPr lang="en-US" sz="3600" b="1" dirty="0"/>
              <a:t>3.</a:t>
            </a:r>
          </a:p>
          <a:p>
            <a:endParaRPr lang="en-US" b="1" dirty="0"/>
          </a:p>
          <a:p>
            <a:r>
              <a:rPr lang="en-US" sz="3600" b="1" dirty="0"/>
              <a:t>4.</a:t>
            </a:r>
          </a:p>
          <a:p>
            <a:endParaRPr lang="en-US" sz="1200" b="1" dirty="0"/>
          </a:p>
          <a:p>
            <a:r>
              <a:rPr lang="en-US" sz="3600" b="1" dirty="0"/>
              <a:t>5.</a:t>
            </a:r>
            <a:endParaRPr lang="en-US" sz="1200" b="1" dirty="0"/>
          </a:p>
        </p:txBody>
      </p:sp>
    </p:spTree>
    <p:extLst>
      <p:ext uri="{BB962C8B-B14F-4D97-AF65-F5344CB8AC3E}">
        <p14:creationId xmlns:p14="http://schemas.microsoft.com/office/powerpoint/2010/main" val="29561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9">
            <a:extLst>
              <a:ext uri="{FF2B5EF4-FFF2-40B4-BE49-F238E27FC236}">
                <a16:creationId xmlns:a16="http://schemas.microsoft.com/office/drawing/2014/main" id="{3E0452DF-CF95-4AF8-BF72-F9862FA2B726}"/>
              </a:ext>
            </a:extLst>
          </p:cNvPr>
          <p:cNvSpPr txBox="1"/>
          <p:nvPr/>
        </p:nvSpPr>
        <p:spPr>
          <a:xfrm>
            <a:off x="1767812" y="604557"/>
            <a:ext cx="8474456" cy="1200329"/>
          </a:xfrm>
          <a:prstGeom prst="rect">
            <a:avLst/>
          </a:prstGeom>
          <a:noFill/>
        </p:spPr>
        <p:txBody>
          <a:bodyPr wrap="square" lIns="91440" tIns="45720" rIns="91440" bIns="45720" rtlCol="0" anchor="t">
            <a:spAutoFit/>
          </a:bodyPr>
          <a:lstStyle/>
          <a:p>
            <a:pPr algn="ctr"/>
            <a:r>
              <a:rPr lang="fr-CA" sz="3600" b="1" dirty="0">
                <a:latin typeface="Chaloult_Cond_Demi_Gras"/>
              </a:rPr>
              <a:t>Les 3 grands principes </a:t>
            </a:r>
            <a:br>
              <a:rPr lang="fr-CA" sz="3600" b="1" dirty="0">
                <a:latin typeface="Chaloult_Cond_Demi_Gras"/>
              </a:rPr>
            </a:br>
            <a:r>
              <a:rPr lang="fr-CA" sz="3600" b="1" dirty="0">
                <a:latin typeface="Chaloult_Cond_Demi_Gras"/>
              </a:rPr>
              <a:t>des PRMHH</a:t>
            </a:r>
          </a:p>
        </p:txBody>
      </p:sp>
      <p:pic>
        <p:nvPicPr>
          <p:cNvPr id="7" name="Image 6">
            <a:extLst>
              <a:ext uri="{FF2B5EF4-FFF2-40B4-BE49-F238E27FC236}">
                <a16:creationId xmlns:a16="http://schemas.microsoft.com/office/drawing/2014/main" id="{C18CF00B-06A2-4F30-B323-A5E2BFD8FD2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56000" y="2178748"/>
            <a:ext cx="1080000" cy="1080000"/>
          </a:xfrm>
          <a:prstGeom prst="rect">
            <a:avLst/>
          </a:prstGeom>
        </p:spPr>
      </p:pic>
      <p:pic>
        <p:nvPicPr>
          <p:cNvPr id="9" name="Image 8">
            <a:extLst>
              <a:ext uri="{FF2B5EF4-FFF2-40B4-BE49-F238E27FC236}">
                <a16:creationId xmlns:a16="http://schemas.microsoft.com/office/drawing/2014/main" id="{5550023B-C084-49B8-9BD0-FA7A3F729B5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344188" y="2178748"/>
            <a:ext cx="1080000" cy="1080000"/>
          </a:xfrm>
          <a:prstGeom prst="rect">
            <a:avLst/>
          </a:prstGeom>
        </p:spPr>
      </p:pic>
      <p:pic>
        <p:nvPicPr>
          <p:cNvPr id="12" name="Image 11">
            <a:extLst>
              <a:ext uri="{FF2B5EF4-FFF2-40B4-BE49-F238E27FC236}">
                <a16:creationId xmlns:a16="http://schemas.microsoft.com/office/drawing/2014/main" id="{E4F8EBA1-452A-416B-86A2-A8F6D4AE219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67812" y="2181399"/>
            <a:ext cx="1080000" cy="1080000"/>
          </a:xfrm>
          <a:prstGeom prst="rect">
            <a:avLst/>
          </a:prstGeom>
        </p:spPr>
      </p:pic>
      <p:sp>
        <p:nvSpPr>
          <p:cNvPr id="2" name="ZoneTexte 1">
            <a:extLst>
              <a:ext uri="{FF2B5EF4-FFF2-40B4-BE49-F238E27FC236}">
                <a16:creationId xmlns:a16="http://schemas.microsoft.com/office/drawing/2014/main" id="{54E1263F-EE20-3B45-828C-BADA85B19F3D}"/>
              </a:ext>
            </a:extLst>
          </p:cNvPr>
          <p:cNvSpPr txBox="1"/>
          <p:nvPr/>
        </p:nvSpPr>
        <p:spPr>
          <a:xfrm>
            <a:off x="922301" y="3357445"/>
            <a:ext cx="2771021" cy="1200329"/>
          </a:xfrm>
          <a:prstGeom prst="rect">
            <a:avLst/>
          </a:prstGeom>
          <a:noFill/>
        </p:spPr>
        <p:txBody>
          <a:bodyPr wrap="square" lIns="91440" tIns="45720" rIns="91440" bIns="45720" rtlCol="0" anchor="t">
            <a:spAutoFit/>
          </a:bodyPr>
          <a:lstStyle/>
          <a:p>
            <a:pPr algn="ctr"/>
            <a:r>
              <a:rPr lang="fr-CA" sz="2400" b="1" dirty="0">
                <a:cs typeface="Arial"/>
              </a:rPr>
              <a:t>Favoriser l’atteinte </a:t>
            </a:r>
            <a:br>
              <a:rPr lang="fr-CA" sz="2400" b="1" dirty="0">
                <a:cs typeface="Arial"/>
              </a:rPr>
            </a:br>
            <a:r>
              <a:rPr lang="fr-CA" sz="2400" b="1" dirty="0">
                <a:cs typeface="Arial"/>
              </a:rPr>
              <a:t>d’aucune perte nette de MHH</a:t>
            </a:r>
            <a:endParaRPr lang="fr-CA" sz="2000" b="1" dirty="0">
              <a:cs typeface="Calibri" panose="020F0502020204030204"/>
            </a:endParaRPr>
          </a:p>
        </p:txBody>
      </p:sp>
      <p:sp>
        <p:nvSpPr>
          <p:cNvPr id="3" name="ZoneTexte 2">
            <a:extLst>
              <a:ext uri="{FF2B5EF4-FFF2-40B4-BE49-F238E27FC236}">
                <a16:creationId xmlns:a16="http://schemas.microsoft.com/office/drawing/2014/main" id="{1B27BB3D-0A9F-624C-BE01-3B99CB41B733}"/>
              </a:ext>
            </a:extLst>
          </p:cNvPr>
          <p:cNvSpPr txBox="1"/>
          <p:nvPr/>
        </p:nvSpPr>
        <p:spPr>
          <a:xfrm>
            <a:off x="4710488" y="3357445"/>
            <a:ext cx="2771020" cy="1200329"/>
          </a:xfrm>
          <a:prstGeom prst="rect">
            <a:avLst/>
          </a:prstGeom>
          <a:noFill/>
        </p:spPr>
        <p:txBody>
          <a:bodyPr wrap="square" lIns="91440" tIns="45720" rIns="91440" bIns="45720" rtlCol="0" anchor="t">
            <a:spAutoFit/>
          </a:bodyPr>
          <a:lstStyle/>
          <a:p>
            <a:pPr algn="ctr"/>
            <a:r>
              <a:rPr lang="fr-CA" sz="2400" b="1" dirty="0">
                <a:cs typeface="Arial"/>
              </a:rPr>
              <a:t>Assurer une gestion cohérente des bassins versants</a:t>
            </a:r>
            <a:endParaRPr lang="fr-CA" sz="2000" b="1" dirty="0">
              <a:cs typeface="Calibri"/>
            </a:endParaRPr>
          </a:p>
        </p:txBody>
      </p:sp>
      <p:sp>
        <p:nvSpPr>
          <p:cNvPr id="10" name="ZoneTexte 9">
            <a:extLst>
              <a:ext uri="{FF2B5EF4-FFF2-40B4-BE49-F238E27FC236}">
                <a16:creationId xmlns:a16="http://schemas.microsoft.com/office/drawing/2014/main" id="{B00C0576-973F-FD4B-B1C8-3BED0C2FB5C6}"/>
              </a:ext>
            </a:extLst>
          </p:cNvPr>
          <p:cNvSpPr txBox="1"/>
          <p:nvPr/>
        </p:nvSpPr>
        <p:spPr>
          <a:xfrm>
            <a:off x="8129394" y="3357445"/>
            <a:ext cx="3458865" cy="1200329"/>
          </a:xfrm>
          <a:prstGeom prst="rect">
            <a:avLst/>
          </a:prstGeom>
          <a:noFill/>
        </p:spPr>
        <p:txBody>
          <a:bodyPr wrap="square" lIns="91440" tIns="45720" rIns="91440" bIns="45720" rtlCol="0" anchor="t">
            <a:spAutoFit/>
          </a:bodyPr>
          <a:lstStyle/>
          <a:p>
            <a:pPr algn="ctr"/>
            <a:r>
              <a:rPr lang="fr-CA" sz="2400" b="1" dirty="0">
                <a:cs typeface="Arial"/>
              </a:rPr>
              <a:t>Tenir compte </a:t>
            </a:r>
            <a:br>
              <a:rPr lang="fr-CA" sz="2400" b="1" dirty="0">
                <a:cs typeface="Arial"/>
              </a:rPr>
            </a:br>
            <a:r>
              <a:rPr lang="fr-CA" sz="2400" b="1" dirty="0">
                <a:cs typeface="Arial"/>
              </a:rPr>
              <a:t>des enjeux liés aux changements climatiques</a:t>
            </a:r>
          </a:p>
        </p:txBody>
      </p:sp>
    </p:spTree>
    <p:extLst>
      <p:ext uri="{BB962C8B-B14F-4D97-AF65-F5344CB8AC3E}">
        <p14:creationId xmlns:p14="http://schemas.microsoft.com/office/powerpoint/2010/main" val="23164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isocèle 2">
            <a:extLst>
              <a:ext uri="{FF2B5EF4-FFF2-40B4-BE49-F238E27FC236}">
                <a16:creationId xmlns:a16="http://schemas.microsoft.com/office/drawing/2014/main" id="{298F587A-78B4-4897-BA1C-02C4DAB2FC0C}"/>
              </a:ext>
            </a:extLst>
          </p:cNvPr>
          <p:cNvSpPr/>
          <p:nvPr/>
        </p:nvSpPr>
        <p:spPr>
          <a:xfrm rot="4871785">
            <a:off x="6577235" y="1552398"/>
            <a:ext cx="1636334" cy="3316005"/>
          </a:xfrm>
          <a:custGeom>
            <a:avLst/>
            <a:gdLst>
              <a:gd name="connsiteX0" fmla="*/ 0 w 1985968"/>
              <a:gd name="connsiteY0" fmla="*/ 4051099 h 4051099"/>
              <a:gd name="connsiteX1" fmla="*/ 962738 w 1985968"/>
              <a:gd name="connsiteY1" fmla="*/ 0 h 4051099"/>
              <a:gd name="connsiteX2" fmla="*/ 1985968 w 1985968"/>
              <a:gd name="connsiteY2" fmla="*/ 4051099 h 4051099"/>
              <a:gd name="connsiteX3" fmla="*/ 0 w 1985968"/>
              <a:gd name="connsiteY3" fmla="*/ 4051099 h 4051099"/>
              <a:gd name="connsiteX0" fmla="*/ 0 w 1771171"/>
              <a:gd name="connsiteY0" fmla="*/ 4572720 h 4572720"/>
              <a:gd name="connsiteX1" fmla="*/ 747941 w 1771171"/>
              <a:gd name="connsiteY1" fmla="*/ 0 h 4572720"/>
              <a:gd name="connsiteX2" fmla="*/ 1771171 w 1771171"/>
              <a:gd name="connsiteY2" fmla="*/ 4051099 h 4572720"/>
              <a:gd name="connsiteX3" fmla="*/ 0 w 1771171"/>
              <a:gd name="connsiteY3" fmla="*/ 4572720 h 4572720"/>
              <a:gd name="connsiteX0" fmla="*/ 0 w 1636334"/>
              <a:gd name="connsiteY0" fmla="*/ 3951030 h 4051099"/>
              <a:gd name="connsiteX1" fmla="*/ 613104 w 1636334"/>
              <a:gd name="connsiteY1" fmla="*/ 0 h 4051099"/>
              <a:gd name="connsiteX2" fmla="*/ 1636334 w 1636334"/>
              <a:gd name="connsiteY2" fmla="*/ 4051099 h 4051099"/>
              <a:gd name="connsiteX3" fmla="*/ 0 w 1636334"/>
              <a:gd name="connsiteY3" fmla="*/ 3951030 h 4051099"/>
            </a:gdLst>
            <a:ahLst/>
            <a:cxnLst>
              <a:cxn ang="0">
                <a:pos x="connsiteX0" y="connsiteY0"/>
              </a:cxn>
              <a:cxn ang="0">
                <a:pos x="connsiteX1" y="connsiteY1"/>
              </a:cxn>
              <a:cxn ang="0">
                <a:pos x="connsiteX2" y="connsiteY2"/>
              </a:cxn>
              <a:cxn ang="0">
                <a:pos x="connsiteX3" y="connsiteY3"/>
              </a:cxn>
            </a:cxnLst>
            <a:rect l="l" t="t" r="r" b="b"/>
            <a:pathLst>
              <a:path w="1636334" h="4051099">
                <a:moveTo>
                  <a:pt x="0" y="3951030"/>
                </a:moveTo>
                <a:lnTo>
                  <a:pt x="613104" y="0"/>
                </a:lnTo>
                <a:lnTo>
                  <a:pt x="1636334" y="4051099"/>
                </a:lnTo>
                <a:lnTo>
                  <a:pt x="0" y="3951030"/>
                </a:lnTo>
                <a:close/>
              </a:path>
            </a:pathLst>
          </a:custGeom>
          <a:solidFill>
            <a:srgbClr val="2FBEC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id="{172830DB-CA66-9048-A0C0-CB96B6CF7B5F}"/>
              </a:ext>
            </a:extLst>
          </p:cNvPr>
          <p:cNvSpPr>
            <a:spLocks noChangeAspect="1"/>
          </p:cNvSpPr>
          <p:nvPr/>
        </p:nvSpPr>
        <p:spPr>
          <a:xfrm>
            <a:off x="4456770" y="2397974"/>
            <a:ext cx="2473097" cy="2018747"/>
          </a:xfrm>
          <a:prstGeom prst="ellipse">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fr-FR" sz="2200" b="1" dirty="0"/>
              <a:t>Le Ministère porte l’objectif d’APN</a:t>
            </a:r>
          </a:p>
        </p:txBody>
      </p:sp>
      <p:grpSp>
        <p:nvGrpSpPr>
          <p:cNvPr id="27" name="Groupe 26">
            <a:extLst>
              <a:ext uri="{FF2B5EF4-FFF2-40B4-BE49-F238E27FC236}">
                <a16:creationId xmlns:a16="http://schemas.microsoft.com/office/drawing/2014/main" id="{4A77B2A9-153F-AC4A-989B-698D693ACEA1}"/>
              </a:ext>
            </a:extLst>
          </p:cNvPr>
          <p:cNvGrpSpPr/>
          <p:nvPr/>
        </p:nvGrpSpPr>
        <p:grpSpPr>
          <a:xfrm>
            <a:off x="2109527" y="1210258"/>
            <a:ext cx="6921574" cy="3927983"/>
            <a:chOff x="3348235" y="1701770"/>
            <a:chExt cx="5727836" cy="3271905"/>
          </a:xfrm>
        </p:grpSpPr>
        <p:sp>
          <p:nvSpPr>
            <p:cNvPr id="13" name="Rectangle : coins arrondis 12">
              <a:extLst>
                <a:ext uri="{FF2B5EF4-FFF2-40B4-BE49-F238E27FC236}">
                  <a16:creationId xmlns:a16="http://schemas.microsoft.com/office/drawing/2014/main" id="{56E4719F-1D98-C647-B603-9B80475E5F12}"/>
                </a:ext>
              </a:extLst>
            </p:cNvPr>
            <p:cNvSpPr/>
            <p:nvPr/>
          </p:nvSpPr>
          <p:spPr>
            <a:xfrm>
              <a:off x="5269706" y="1701770"/>
              <a:ext cx="1918495" cy="790128"/>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a:t>Échelle </a:t>
              </a:r>
              <a:br>
                <a:rPr lang="fr-FR" sz="2400" b="1" dirty="0"/>
              </a:br>
              <a:r>
                <a:rPr lang="fr-FR" sz="2400" b="1" dirty="0"/>
                <a:t>provinciale</a:t>
              </a:r>
            </a:p>
          </p:txBody>
        </p:sp>
        <p:sp>
          <p:nvSpPr>
            <p:cNvPr id="15" name="Rectangle : coins arrondis 14">
              <a:extLst>
                <a:ext uri="{FF2B5EF4-FFF2-40B4-BE49-F238E27FC236}">
                  <a16:creationId xmlns:a16="http://schemas.microsoft.com/office/drawing/2014/main" id="{AEB9D9C9-F67E-6147-A763-50363D8AE318}"/>
                </a:ext>
              </a:extLst>
            </p:cNvPr>
            <p:cNvSpPr/>
            <p:nvPr/>
          </p:nvSpPr>
          <p:spPr>
            <a:xfrm>
              <a:off x="3348235" y="4197386"/>
              <a:ext cx="1728787" cy="73207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a:t>Échelle </a:t>
              </a:r>
              <a:br>
                <a:rPr lang="fr-FR" sz="2400" b="1" dirty="0"/>
              </a:br>
              <a:r>
                <a:rPr lang="fr-FR" sz="2400" b="1" dirty="0"/>
                <a:t>locale</a:t>
              </a:r>
            </a:p>
          </p:txBody>
        </p:sp>
        <p:sp>
          <p:nvSpPr>
            <p:cNvPr id="16" name="Rectangle : coins arrondis 15">
              <a:extLst>
                <a:ext uri="{FF2B5EF4-FFF2-40B4-BE49-F238E27FC236}">
                  <a16:creationId xmlns:a16="http://schemas.microsoft.com/office/drawing/2014/main" id="{2580B349-A919-C649-B0A9-6EB3F2DBCCCB}"/>
                </a:ext>
              </a:extLst>
            </p:cNvPr>
            <p:cNvSpPr/>
            <p:nvPr/>
          </p:nvSpPr>
          <p:spPr>
            <a:xfrm>
              <a:off x="7347284" y="4241588"/>
              <a:ext cx="1728787" cy="73208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a:t>Échelle régionale</a:t>
              </a:r>
            </a:p>
          </p:txBody>
        </p:sp>
        <p:cxnSp>
          <p:nvCxnSpPr>
            <p:cNvPr id="19" name="Connecteur droit avec flèche 18">
              <a:extLst>
                <a:ext uri="{FF2B5EF4-FFF2-40B4-BE49-F238E27FC236}">
                  <a16:creationId xmlns:a16="http://schemas.microsoft.com/office/drawing/2014/main" id="{D7E2AF07-E826-4743-B37A-1E52810DD5FB}"/>
                </a:ext>
              </a:extLst>
            </p:cNvPr>
            <p:cNvCxnSpPr>
              <a:cxnSpLocks/>
            </p:cNvCxnSpPr>
            <p:nvPr/>
          </p:nvCxnSpPr>
          <p:spPr>
            <a:xfrm flipV="1">
              <a:off x="3973500" y="2240999"/>
              <a:ext cx="1245927" cy="188918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AACFC11-7C4B-D348-8B82-019ADB25964C}"/>
                </a:ext>
              </a:extLst>
            </p:cNvPr>
            <p:cNvCxnSpPr>
              <a:cxnSpLocks/>
            </p:cNvCxnSpPr>
            <p:nvPr/>
          </p:nvCxnSpPr>
          <p:spPr>
            <a:xfrm>
              <a:off x="5188866" y="4607632"/>
              <a:ext cx="2046571"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ZoneTexte 25">
            <a:extLst>
              <a:ext uri="{FF2B5EF4-FFF2-40B4-BE49-F238E27FC236}">
                <a16:creationId xmlns:a16="http://schemas.microsoft.com/office/drawing/2014/main" id="{ADFB58CD-FDF7-FC47-9D9B-5A9BCCBF0CEE}"/>
              </a:ext>
            </a:extLst>
          </p:cNvPr>
          <p:cNvSpPr txBox="1">
            <a:spLocks noChangeAspect="1"/>
          </p:cNvSpPr>
          <p:nvPr/>
        </p:nvSpPr>
        <p:spPr>
          <a:xfrm>
            <a:off x="2943758" y="374588"/>
            <a:ext cx="6657442" cy="523220"/>
          </a:xfrm>
          <a:prstGeom prst="rect">
            <a:avLst/>
          </a:prstGeom>
          <a:solidFill>
            <a:schemeClr val="accent4"/>
          </a:solidFill>
        </p:spPr>
        <p:txBody>
          <a:bodyPr wrap="square" rtlCol="0" anchor="ctr">
            <a:spAutoFit/>
          </a:bodyPr>
          <a:lstStyle/>
          <a:p>
            <a:pPr algn="ctr"/>
            <a:r>
              <a:rPr lang="fr-FR" sz="2800" dirty="0">
                <a:solidFill>
                  <a:schemeClr val="bg1"/>
                </a:solidFill>
              </a:rPr>
              <a:t>L’objectif d’aucune perte nette</a:t>
            </a:r>
          </a:p>
        </p:txBody>
      </p:sp>
      <p:sp>
        <p:nvSpPr>
          <p:cNvPr id="28" name="Ellipse 27">
            <a:extLst>
              <a:ext uri="{FF2B5EF4-FFF2-40B4-BE49-F238E27FC236}">
                <a16:creationId xmlns:a16="http://schemas.microsoft.com/office/drawing/2014/main" id="{717FAAD3-2C17-2747-9ED8-E5547B11A8E8}"/>
              </a:ext>
            </a:extLst>
          </p:cNvPr>
          <p:cNvSpPr>
            <a:spLocks noChangeAspect="1"/>
          </p:cNvSpPr>
          <p:nvPr/>
        </p:nvSpPr>
        <p:spPr>
          <a:xfrm>
            <a:off x="8159189" y="1964766"/>
            <a:ext cx="1864921" cy="1526082"/>
          </a:xfrm>
          <a:prstGeom prst="ellipse">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fr-FR" sz="2200" b="1" dirty="0"/>
              <a:t>Bilan du Ministère</a:t>
            </a:r>
          </a:p>
          <a:p>
            <a:pPr algn="ctr"/>
            <a:r>
              <a:rPr lang="fr-FR" sz="2200" b="1" dirty="0"/>
              <a:t>en 2027</a:t>
            </a:r>
            <a:endParaRPr lang="fr-FR" sz="2200" b="1" dirty="0">
              <a:cs typeface="Calibri"/>
            </a:endParaRPr>
          </a:p>
        </p:txBody>
      </p:sp>
      <p:pic>
        <p:nvPicPr>
          <p:cNvPr id="14" name="Image 13">
            <a:extLst>
              <a:ext uri="{FF2B5EF4-FFF2-40B4-BE49-F238E27FC236}">
                <a16:creationId xmlns:a16="http://schemas.microsoft.com/office/drawing/2014/main" id="{539CD593-C1CD-C341-9853-FC4177115845}"/>
              </a:ext>
            </a:extLst>
          </p:cNvPr>
          <p:cNvPicPr>
            <a:picLocks noChangeAspect="1"/>
          </p:cNvPicPr>
          <p:nvPr/>
        </p:nvPicPr>
        <p:blipFill>
          <a:blip r:embed="rId3"/>
          <a:stretch>
            <a:fillRect/>
          </a:stretch>
        </p:blipFill>
        <p:spPr>
          <a:xfrm>
            <a:off x="0" y="0"/>
            <a:ext cx="2340244" cy="2319894"/>
          </a:xfrm>
          <a:prstGeom prst="rect">
            <a:avLst/>
          </a:prstGeom>
        </p:spPr>
      </p:pic>
      <p:pic>
        <p:nvPicPr>
          <p:cNvPr id="17" name="Image 16">
            <a:extLst>
              <a:ext uri="{FF2B5EF4-FFF2-40B4-BE49-F238E27FC236}">
                <a16:creationId xmlns:a16="http://schemas.microsoft.com/office/drawing/2014/main" id="{81DA59BD-6C56-F64A-BEAC-C0A43F26302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8260" y="235017"/>
            <a:ext cx="1080000" cy="1080000"/>
          </a:xfrm>
          <a:prstGeom prst="rect">
            <a:avLst/>
          </a:prstGeom>
        </p:spPr>
      </p:pic>
      <p:cxnSp>
        <p:nvCxnSpPr>
          <p:cNvPr id="20" name="Connecteur droit avec flèche 19">
            <a:extLst>
              <a:ext uri="{FF2B5EF4-FFF2-40B4-BE49-F238E27FC236}">
                <a16:creationId xmlns:a16="http://schemas.microsoft.com/office/drawing/2014/main" id="{214845F4-130F-AD42-B424-DF2B4362653E}"/>
              </a:ext>
            </a:extLst>
          </p:cNvPr>
          <p:cNvCxnSpPr>
            <a:cxnSpLocks/>
          </p:cNvCxnSpPr>
          <p:nvPr/>
        </p:nvCxnSpPr>
        <p:spPr>
          <a:xfrm flipH="1" flipV="1">
            <a:off x="6807235" y="1807001"/>
            <a:ext cx="1464213" cy="23992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DB288F9D-294B-4983-BC0D-1460FB44FABC}"/>
              </a:ext>
            </a:extLst>
          </p:cNvPr>
          <p:cNvSpPr txBox="1"/>
          <p:nvPr/>
        </p:nvSpPr>
        <p:spPr>
          <a:xfrm>
            <a:off x="-584062" y="1180552"/>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Tree>
    <p:extLst>
      <p:ext uri="{BB962C8B-B14F-4D97-AF65-F5344CB8AC3E}">
        <p14:creationId xmlns:p14="http://schemas.microsoft.com/office/powerpoint/2010/main" val="20646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BBB6523C-6AA9-43D6-848F-E2FF38076E1A}"/>
              </a:ext>
            </a:extLst>
          </p:cNvPr>
          <p:cNvGrpSpPr/>
          <p:nvPr/>
        </p:nvGrpSpPr>
        <p:grpSpPr>
          <a:xfrm>
            <a:off x="8966032" y="923492"/>
            <a:ext cx="2006768" cy="1564445"/>
            <a:chOff x="9200781" y="387496"/>
            <a:chExt cx="2006768" cy="1564445"/>
          </a:xfrm>
        </p:grpSpPr>
        <p:pic>
          <p:nvPicPr>
            <p:cNvPr id="42" name="Picture 2" descr="Québec - Canada.ca">
              <a:extLst>
                <a:ext uri="{FF2B5EF4-FFF2-40B4-BE49-F238E27FC236}">
                  <a16:creationId xmlns:a16="http://schemas.microsoft.com/office/drawing/2014/main" id="{A8ABAC6C-830F-4D56-B395-CBB70D19ACCD}"/>
                </a:ext>
              </a:extLst>
            </p:cNvPr>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2802" y="830945"/>
              <a:ext cx="1135273" cy="1120996"/>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9648DB37-61F4-44B7-9F2F-768AF174C756}"/>
                </a:ext>
              </a:extLst>
            </p:cNvPr>
            <p:cNvSpPr txBox="1"/>
            <p:nvPr/>
          </p:nvSpPr>
          <p:spPr>
            <a:xfrm>
              <a:off x="9200781" y="387496"/>
              <a:ext cx="2006768" cy="523220"/>
            </a:xfrm>
            <a:prstGeom prst="rect">
              <a:avLst/>
            </a:prstGeom>
            <a:noFill/>
          </p:spPr>
          <p:txBody>
            <a:bodyPr wrap="square" rtlCol="0">
              <a:spAutoFit/>
            </a:bodyPr>
            <a:lstStyle/>
            <a:p>
              <a:r>
                <a:rPr lang="fr-FR" sz="2800" b="1" dirty="0"/>
                <a:t>Locale</a:t>
              </a:r>
            </a:p>
          </p:txBody>
        </p:sp>
      </p:grpSp>
      <p:pic>
        <p:nvPicPr>
          <p:cNvPr id="37" name="Image 36">
            <a:extLst>
              <a:ext uri="{FF2B5EF4-FFF2-40B4-BE49-F238E27FC236}">
                <a16:creationId xmlns:a16="http://schemas.microsoft.com/office/drawing/2014/main" id="{63651E7E-1DB3-4201-99AF-D913C878DBB9}"/>
              </a:ext>
            </a:extLst>
          </p:cNvPr>
          <p:cNvPicPr>
            <a:picLocks noChangeAspect="1"/>
          </p:cNvPicPr>
          <p:nvPr/>
        </p:nvPicPr>
        <p:blipFill>
          <a:blip r:embed="rId4"/>
          <a:stretch>
            <a:fillRect/>
          </a:stretch>
        </p:blipFill>
        <p:spPr>
          <a:xfrm>
            <a:off x="0" y="0"/>
            <a:ext cx="2340244" cy="2319894"/>
          </a:xfrm>
          <a:prstGeom prst="rect">
            <a:avLst/>
          </a:prstGeom>
        </p:spPr>
      </p:pic>
      <p:graphicFrame>
        <p:nvGraphicFramePr>
          <p:cNvPr id="48" name="Tableau 16">
            <a:extLst>
              <a:ext uri="{FF2B5EF4-FFF2-40B4-BE49-F238E27FC236}">
                <a16:creationId xmlns:a16="http://schemas.microsoft.com/office/drawing/2014/main" id="{614CC29E-5065-6F43-A651-957F001054E9}"/>
              </a:ext>
            </a:extLst>
          </p:cNvPr>
          <p:cNvGraphicFramePr>
            <a:graphicFrameLocks noGrp="1"/>
          </p:cNvGraphicFramePr>
          <p:nvPr>
            <p:extLst>
              <p:ext uri="{D42A27DB-BD31-4B8C-83A1-F6EECF244321}">
                <p14:modId xmlns:p14="http://schemas.microsoft.com/office/powerpoint/2010/main" val="4267909842"/>
              </p:ext>
            </p:extLst>
          </p:nvPr>
        </p:nvGraphicFramePr>
        <p:xfrm>
          <a:off x="4173384" y="2720187"/>
          <a:ext cx="3535628" cy="1524000"/>
        </p:xfrm>
        <a:graphic>
          <a:graphicData uri="http://schemas.openxmlformats.org/drawingml/2006/table">
            <a:tbl>
              <a:tblPr firstRow="1" bandRow="1">
                <a:tableStyleId>{5C22544A-7EE6-4342-B048-85BDC9FD1C3A}</a:tableStyleId>
              </a:tblPr>
              <a:tblGrid>
                <a:gridCol w="2173280">
                  <a:extLst>
                    <a:ext uri="{9D8B030D-6E8A-4147-A177-3AD203B41FA5}">
                      <a16:colId xmlns:a16="http://schemas.microsoft.com/office/drawing/2014/main" val="2442107111"/>
                    </a:ext>
                  </a:extLst>
                </a:gridCol>
                <a:gridCol w="1362348">
                  <a:extLst>
                    <a:ext uri="{9D8B030D-6E8A-4147-A177-3AD203B41FA5}">
                      <a16:colId xmlns:a16="http://schemas.microsoft.com/office/drawing/2014/main" val="301999527"/>
                    </a:ext>
                  </a:extLst>
                </a:gridCol>
              </a:tblGrid>
              <a:tr h="35447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noProof="0">
                          <a:solidFill>
                            <a:schemeClr val="bg1"/>
                          </a:solidFill>
                        </a:rPr>
                        <a:t>Loi sur l’eau</a:t>
                      </a:r>
                    </a:p>
                  </a:txBody>
                  <a:tcPr/>
                </a:tc>
                <a:tc hMerge="1">
                  <a:txBody>
                    <a:bodyPr/>
                    <a:lstStyle/>
                    <a:p>
                      <a:endParaRPr lang="fr-FR"/>
                    </a:p>
                  </a:txBody>
                  <a:tcPr/>
                </a:tc>
                <a:extLst>
                  <a:ext uri="{0D108BD9-81ED-4DB2-BD59-A6C34878D82A}">
                    <a16:rowId xmlns:a16="http://schemas.microsoft.com/office/drawing/2014/main" val="884919680"/>
                  </a:ext>
                </a:extLst>
              </a:tr>
              <a:tr h="502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spc="-60" baseline="0" noProof="0" dirty="0">
                          <a:solidFill>
                            <a:srgbClr val="000000"/>
                          </a:solidFill>
                          <a:effectLst/>
                          <a:latin typeface="+mn-lt"/>
                          <a:ea typeface="+mn-ea"/>
                          <a:cs typeface="+mn-cs"/>
                        </a:rPr>
                        <a:t>P</a:t>
                      </a:r>
                      <a:r>
                        <a:rPr lang="fr-CA" sz="1600" b="0" i="0" kern="1200" spc="-60" baseline="0" noProof="0" dirty="0">
                          <a:solidFill>
                            <a:srgbClr val="000000"/>
                          </a:solidFill>
                          <a:effectLst/>
                          <a:latin typeface="+mn-lt"/>
                          <a:ea typeface="+mn-ea"/>
                          <a:cs typeface="+mn-cs"/>
                        </a:rPr>
                        <a:t>lan régional des milieux humides et hydriques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i="0" noProof="0" dirty="0">
                          <a:solidFill>
                            <a:srgbClr val="000000"/>
                          </a:solidFill>
                          <a:effectLst/>
                          <a:latin typeface="+mn-lt"/>
                        </a:rPr>
                        <a:t>Équilibre </a:t>
                      </a:r>
                      <a:br>
                        <a:rPr lang="fr-CA" sz="1600" b="1" i="0" noProof="0" dirty="0">
                          <a:solidFill>
                            <a:srgbClr val="000000"/>
                          </a:solidFill>
                          <a:effectLst/>
                          <a:latin typeface="+mn-lt"/>
                        </a:rPr>
                      </a:br>
                      <a:r>
                        <a:rPr lang="fr-CA" sz="1600" b="1" i="0" noProof="0" dirty="0">
                          <a:solidFill>
                            <a:srgbClr val="000000"/>
                          </a:solidFill>
                          <a:effectLst/>
                          <a:latin typeface="+mn-lt"/>
                        </a:rPr>
                        <a:t>pertes-gains</a:t>
                      </a:r>
                    </a:p>
                  </a:txBody>
                  <a:tcPr anchor="ctr"/>
                </a:tc>
                <a:extLst>
                  <a:ext uri="{0D108BD9-81ED-4DB2-BD59-A6C34878D82A}">
                    <a16:rowId xmlns:a16="http://schemas.microsoft.com/office/drawing/2014/main" val="2419632431"/>
                  </a:ext>
                </a:extLst>
              </a:tr>
              <a:tr h="456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kern="1200" noProof="0" dirty="0">
                          <a:solidFill>
                            <a:srgbClr val="000000"/>
                          </a:solidFill>
                          <a:effectLst/>
                          <a:latin typeface="+mn-lt"/>
                          <a:ea typeface="+mn-ea"/>
                          <a:cs typeface="+mn-cs"/>
                        </a:rPr>
                        <a:t>Programme de restauration/création​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i="0" kern="1200" noProof="0" dirty="0">
                          <a:solidFill>
                            <a:srgbClr val="000000"/>
                          </a:solidFill>
                          <a:effectLst/>
                          <a:latin typeface="+mn-lt"/>
                          <a:ea typeface="+mn-ea"/>
                          <a:cs typeface="+mn-cs"/>
                        </a:rPr>
                        <a:t>Restaurer </a:t>
                      </a:r>
                      <a:br>
                        <a:rPr lang="fr-CA" sz="1600" b="1" i="0" kern="1200" noProof="0" dirty="0">
                          <a:solidFill>
                            <a:srgbClr val="000000"/>
                          </a:solidFill>
                          <a:effectLst/>
                          <a:latin typeface="+mn-lt"/>
                          <a:ea typeface="+mn-ea"/>
                          <a:cs typeface="+mn-cs"/>
                        </a:rPr>
                      </a:br>
                      <a:r>
                        <a:rPr lang="fr-CA" sz="1600" b="1" i="0" kern="1200" noProof="0" dirty="0">
                          <a:solidFill>
                            <a:srgbClr val="000000"/>
                          </a:solidFill>
                          <a:effectLst/>
                          <a:latin typeface="+mn-lt"/>
                          <a:ea typeface="+mn-ea"/>
                          <a:cs typeface="+mn-cs"/>
                        </a:rPr>
                        <a:t>et créer</a:t>
                      </a:r>
                    </a:p>
                  </a:txBody>
                  <a:tcPr anchor="ctr"/>
                </a:tc>
                <a:extLst>
                  <a:ext uri="{0D108BD9-81ED-4DB2-BD59-A6C34878D82A}">
                    <a16:rowId xmlns:a16="http://schemas.microsoft.com/office/drawing/2014/main" val="292120872"/>
                  </a:ext>
                </a:extLst>
              </a:tr>
            </a:tbl>
          </a:graphicData>
        </a:graphic>
      </p:graphicFrame>
      <p:graphicFrame>
        <p:nvGraphicFramePr>
          <p:cNvPr id="49" name="Tableau 16">
            <a:extLst>
              <a:ext uri="{FF2B5EF4-FFF2-40B4-BE49-F238E27FC236}">
                <a16:creationId xmlns:a16="http://schemas.microsoft.com/office/drawing/2014/main" id="{50324D94-6FBE-0B4C-8994-911EFA4790B7}"/>
              </a:ext>
            </a:extLst>
          </p:cNvPr>
          <p:cNvGraphicFramePr>
            <a:graphicFrameLocks noGrp="1"/>
          </p:cNvGraphicFramePr>
          <p:nvPr>
            <p:extLst>
              <p:ext uri="{D42A27DB-BD31-4B8C-83A1-F6EECF244321}">
                <p14:modId xmlns:p14="http://schemas.microsoft.com/office/powerpoint/2010/main" val="3597159655"/>
              </p:ext>
            </p:extLst>
          </p:nvPr>
        </p:nvGraphicFramePr>
        <p:xfrm>
          <a:off x="7995940" y="2720186"/>
          <a:ext cx="3535627" cy="944880"/>
        </p:xfrm>
        <a:graphic>
          <a:graphicData uri="http://schemas.openxmlformats.org/drawingml/2006/table">
            <a:tbl>
              <a:tblPr firstRow="1" bandRow="1">
                <a:tableStyleId>{5C22544A-7EE6-4342-B048-85BDC9FD1C3A}</a:tableStyleId>
              </a:tblPr>
              <a:tblGrid>
                <a:gridCol w="1998503">
                  <a:extLst>
                    <a:ext uri="{9D8B030D-6E8A-4147-A177-3AD203B41FA5}">
                      <a16:colId xmlns:a16="http://schemas.microsoft.com/office/drawing/2014/main" val="2442107111"/>
                    </a:ext>
                  </a:extLst>
                </a:gridCol>
                <a:gridCol w="1537124">
                  <a:extLst>
                    <a:ext uri="{9D8B030D-6E8A-4147-A177-3AD203B41FA5}">
                      <a16:colId xmlns:a16="http://schemas.microsoft.com/office/drawing/2014/main" val="3841258849"/>
                    </a:ext>
                  </a:extLst>
                </a:gridCol>
              </a:tblGrid>
              <a:tr h="33177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noProof="0" dirty="0">
                          <a:solidFill>
                            <a:schemeClr val="bg1"/>
                          </a:solidFill>
                        </a:rPr>
                        <a:t>LQE</a:t>
                      </a:r>
                    </a:p>
                  </a:txBody>
                  <a:tcPr/>
                </a:tc>
                <a:tc hMerge="1">
                  <a:txBody>
                    <a:bodyPr/>
                    <a:lstStyle/>
                    <a:p>
                      <a:endParaRPr lang="fr-FR"/>
                    </a:p>
                  </a:txBody>
                  <a:tcPr/>
                </a:tc>
                <a:extLst>
                  <a:ext uri="{0D108BD9-81ED-4DB2-BD59-A6C34878D82A}">
                    <a16:rowId xmlns:a16="http://schemas.microsoft.com/office/drawing/2014/main" val="884919680"/>
                  </a:ext>
                </a:extLst>
              </a:tr>
              <a:tr h="564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kern="1200" noProof="0" dirty="0">
                          <a:solidFill>
                            <a:srgbClr val="000000"/>
                          </a:solidFill>
                          <a:effectLst/>
                          <a:latin typeface="+mn-lt"/>
                          <a:ea typeface="+mn-ea"/>
                          <a:cs typeface="+mn-cs"/>
                        </a:rPr>
                        <a:t>Approche éviter-minimiser​-compenser</a:t>
                      </a:r>
                    </a:p>
                  </a:txBody>
                  <a:tcPr anchor="ctr"/>
                </a:tc>
                <a:tc>
                  <a:txBody>
                    <a:bodyPr/>
                    <a:lstStyle/>
                    <a:p>
                      <a:pPr algn="ctr"/>
                      <a:r>
                        <a:rPr lang="fr-CA" sz="1600" b="1" i="0" noProof="0" dirty="0">
                          <a:solidFill>
                            <a:srgbClr val="000000"/>
                          </a:solidFill>
                          <a:effectLst/>
                          <a:latin typeface="+mn-lt"/>
                        </a:rPr>
                        <a:t>Éviter, minimiser </a:t>
                      </a:r>
                      <a:endParaRPr lang="fr-CA" sz="1600" noProof="0" dirty="0"/>
                    </a:p>
                  </a:txBody>
                  <a:tcPr anchor="ctr"/>
                </a:tc>
                <a:extLst>
                  <a:ext uri="{0D108BD9-81ED-4DB2-BD59-A6C34878D82A}">
                    <a16:rowId xmlns:a16="http://schemas.microsoft.com/office/drawing/2014/main" val="292120872"/>
                  </a:ext>
                </a:extLst>
              </a:tr>
            </a:tbl>
          </a:graphicData>
        </a:graphic>
      </p:graphicFrame>
      <p:grpSp>
        <p:nvGrpSpPr>
          <p:cNvPr id="50" name="Groupe 49">
            <a:extLst>
              <a:ext uri="{FF2B5EF4-FFF2-40B4-BE49-F238E27FC236}">
                <a16:creationId xmlns:a16="http://schemas.microsoft.com/office/drawing/2014/main" id="{578FBD7D-3411-B84D-A2FB-B21F06AC4157}"/>
              </a:ext>
            </a:extLst>
          </p:cNvPr>
          <p:cNvGrpSpPr>
            <a:grpSpLocks noChangeAspect="1"/>
          </p:cNvGrpSpPr>
          <p:nvPr/>
        </p:nvGrpSpPr>
        <p:grpSpPr>
          <a:xfrm>
            <a:off x="5353564" y="1440546"/>
            <a:ext cx="1206580" cy="1188000"/>
            <a:chOff x="11008892" y="3584163"/>
            <a:chExt cx="949779" cy="1079295"/>
          </a:xfrm>
        </p:grpSpPr>
        <p:pic>
          <p:nvPicPr>
            <p:cNvPr id="51" name="Picture 2" descr="Québec - Canada.ca">
              <a:extLst>
                <a:ext uri="{FF2B5EF4-FFF2-40B4-BE49-F238E27FC236}">
                  <a16:creationId xmlns:a16="http://schemas.microsoft.com/office/drawing/2014/main" id="{E2BAE2B6-016A-7540-AF79-DA3A2B78AC6A}"/>
                </a:ext>
              </a:extLst>
            </p:cNvPr>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08892" y="3584163"/>
              <a:ext cx="949779" cy="1079295"/>
            </a:xfrm>
            <a:prstGeom prst="rect">
              <a:avLst/>
            </a:prstGeom>
            <a:noFill/>
            <a:extLst>
              <a:ext uri="{909E8E84-426E-40DD-AFC4-6F175D3DCCD1}">
                <a14:hiddenFill xmlns:a14="http://schemas.microsoft.com/office/drawing/2010/main">
                  <a:solidFill>
                    <a:srgbClr val="FFFFFF"/>
                  </a:solidFill>
                </a14:hiddenFill>
              </a:ext>
            </a:extLst>
          </p:spPr>
        </p:pic>
        <p:sp>
          <p:nvSpPr>
            <p:cNvPr id="52" name="Forme libre : forme 2">
              <a:extLst>
                <a:ext uri="{FF2B5EF4-FFF2-40B4-BE49-F238E27FC236}">
                  <a16:creationId xmlns:a16="http://schemas.microsoft.com/office/drawing/2014/main" id="{0E73B68E-CC47-2B4A-BC13-15BC256645DA}"/>
                </a:ext>
              </a:extLst>
            </p:cNvPr>
            <p:cNvSpPr/>
            <p:nvPr/>
          </p:nvSpPr>
          <p:spPr>
            <a:xfrm rot="18865658">
              <a:off x="11403058" y="4412735"/>
              <a:ext cx="227139" cy="186003"/>
            </a:xfrm>
            <a:custGeom>
              <a:avLst/>
              <a:gdLst>
                <a:gd name="connsiteX0" fmla="*/ 0 w 2744111"/>
                <a:gd name="connsiteY0" fmla="*/ 883649 h 1515021"/>
                <a:gd name="connsiteX1" fmla="*/ 0 w 2744111"/>
                <a:gd name="connsiteY1" fmla="*/ 883649 h 1515021"/>
                <a:gd name="connsiteX2" fmla="*/ 195942 w 2744111"/>
                <a:gd name="connsiteY2" fmla="*/ 753021 h 1515021"/>
                <a:gd name="connsiteX3" fmla="*/ 304800 w 2744111"/>
                <a:gd name="connsiteY3" fmla="*/ 644163 h 1515021"/>
                <a:gd name="connsiteX4" fmla="*/ 457200 w 2744111"/>
                <a:gd name="connsiteY4" fmla="*/ 502649 h 1515021"/>
                <a:gd name="connsiteX5" fmla="*/ 489857 w 2744111"/>
                <a:gd name="connsiteY5" fmla="*/ 448221 h 1515021"/>
                <a:gd name="connsiteX6" fmla="*/ 533400 w 2744111"/>
                <a:gd name="connsiteY6" fmla="*/ 393792 h 1515021"/>
                <a:gd name="connsiteX7" fmla="*/ 587828 w 2744111"/>
                <a:gd name="connsiteY7" fmla="*/ 339363 h 1515021"/>
                <a:gd name="connsiteX8" fmla="*/ 631371 w 2744111"/>
                <a:gd name="connsiteY8" fmla="*/ 252278 h 1515021"/>
                <a:gd name="connsiteX9" fmla="*/ 642257 w 2744111"/>
                <a:gd name="connsiteY9" fmla="*/ 219621 h 1515021"/>
                <a:gd name="connsiteX10" fmla="*/ 685800 w 2744111"/>
                <a:gd name="connsiteY10" fmla="*/ 154306 h 1515021"/>
                <a:gd name="connsiteX11" fmla="*/ 772885 w 2744111"/>
                <a:gd name="connsiteY11" fmla="*/ 67221 h 1515021"/>
                <a:gd name="connsiteX12" fmla="*/ 914400 w 2744111"/>
                <a:gd name="connsiteY12" fmla="*/ 121649 h 1515021"/>
                <a:gd name="connsiteX13" fmla="*/ 1001485 w 2744111"/>
                <a:gd name="connsiteY13" fmla="*/ 154306 h 1515021"/>
                <a:gd name="connsiteX14" fmla="*/ 1110342 w 2744111"/>
                <a:gd name="connsiteY14" fmla="*/ 176078 h 1515021"/>
                <a:gd name="connsiteX15" fmla="*/ 1175657 w 2744111"/>
                <a:gd name="connsiteY15" fmla="*/ 186963 h 1515021"/>
                <a:gd name="connsiteX16" fmla="*/ 1393371 w 2744111"/>
                <a:gd name="connsiteY16" fmla="*/ 208735 h 1515021"/>
                <a:gd name="connsiteX17" fmla="*/ 1632857 w 2744111"/>
                <a:gd name="connsiteY17" fmla="*/ 186963 h 1515021"/>
                <a:gd name="connsiteX18" fmla="*/ 1839685 w 2744111"/>
                <a:gd name="connsiteY18" fmla="*/ 176078 h 1515021"/>
                <a:gd name="connsiteX19" fmla="*/ 1959428 w 2744111"/>
                <a:gd name="connsiteY19" fmla="*/ 154306 h 1515021"/>
                <a:gd name="connsiteX20" fmla="*/ 2231571 w 2744111"/>
                <a:gd name="connsiteY20" fmla="*/ 132535 h 1515021"/>
                <a:gd name="connsiteX21" fmla="*/ 2362200 w 2744111"/>
                <a:gd name="connsiteY21" fmla="*/ 110763 h 1515021"/>
                <a:gd name="connsiteX22" fmla="*/ 2481942 w 2744111"/>
                <a:gd name="connsiteY22" fmla="*/ 99878 h 1515021"/>
                <a:gd name="connsiteX23" fmla="*/ 2569028 w 2744111"/>
                <a:gd name="connsiteY23" fmla="*/ 78106 h 1515021"/>
                <a:gd name="connsiteX24" fmla="*/ 2634342 w 2744111"/>
                <a:gd name="connsiteY24" fmla="*/ 67221 h 1515021"/>
                <a:gd name="connsiteX25" fmla="*/ 2721428 w 2744111"/>
                <a:gd name="connsiteY25" fmla="*/ 23678 h 1515021"/>
                <a:gd name="connsiteX26" fmla="*/ 2743200 w 2744111"/>
                <a:gd name="connsiteY26" fmla="*/ 1906 h 1515021"/>
                <a:gd name="connsiteX27" fmla="*/ 2667000 w 2744111"/>
                <a:gd name="connsiteY27" fmla="*/ 121649 h 1515021"/>
                <a:gd name="connsiteX28" fmla="*/ 2656114 w 2744111"/>
                <a:gd name="connsiteY28" fmla="*/ 176078 h 1515021"/>
                <a:gd name="connsiteX29" fmla="*/ 2645228 w 2744111"/>
                <a:gd name="connsiteY29" fmla="*/ 219621 h 1515021"/>
                <a:gd name="connsiteX30" fmla="*/ 2634342 w 2744111"/>
                <a:gd name="connsiteY30" fmla="*/ 284935 h 1515021"/>
                <a:gd name="connsiteX31" fmla="*/ 2601685 w 2744111"/>
                <a:gd name="connsiteY31" fmla="*/ 350249 h 1515021"/>
                <a:gd name="connsiteX32" fmla="*/ 2569028 w 2744111"/>
                <a:gd name="connsiteY32" fmla="*/ 437335 h 1515021"/>
                <a:gd name="connsiteX33" fmla="*/ 2558142 w 2744111"/>
                <a:gd name="connsiteY33" fmla="*/ 502649 h 1515021"/>
                <a:gd name="connsiteX34" fmla="*/ 2536371 w 2744111"/>
                <a:gd name="connsiteY34" fmla="*/ 698592 h 1515021"/>
                <a:gd name="connsiteX35" fmla="*/ 2547257 w 2744111"/>
                <a:gd name="connsiteY35" fmla="*/ 1068706 h 1515021"/>
                <a:gd name="connsiteX36" fmla="*/ 2558142 w 2744111"/>
                <a:gd name="connsiteY36" fmla="*/ 1123135 h 1515021"/>
                <a:gd name="connsiteX37" fmla="*/ 2590800 w 2744111"/>
                <a:gd name="connsiteY37" fmla="*/ 1188449 h 1515021"/>
                <a:gd name="connsiteX38" fmla="*/ 2601685 w 2744111"/>
                <a:gd name="connsiteY38" fmla="*/ 1231992 h 1515021"/>
                <a:gd name="connsiteX39" fmla="*/ 2623457 w 2744111"/>
                <a:gd name="connsiteY39" fmla="*/ 1297306 h 1515021"/>
                <a:gd name="connsiteX40" fmla="*/ 1926771 w 2744111"/>
                <a:gd name="connsiteY40" fmla="*/ 1297306 h 1515021"/>
                <a:gd name="connsiteX41" fmla="*/ 1839685 w 2744111"/>
                <a:gd name="connsiteY41" fmla="*/ 1275535 h 1515021"/>
                <a:gd name="connsiteX42" fmla="*/ 1741714 w 2744111"/>
                <a:gd name="connsiteY42" fmla="*/ 1231992 h 1515021"/>
                <a:gd name="connsiteX43" fmla="*/ 1654628 w 2744111"/>
                <a:gd name="connsiteY43" fmla="*/ 1210221 h 1515021"/>
                <a:gd name="connsiteX44" fmla="*/ 1621971 w 2744111"/>
                <a:gd name="connsiteY44" fmla="*/ 1188449 h 1515021"/>
                <a:gd name="connsiteX45" fmla="*/ 1556657 w 2744111"/>
                <a:gd name="connsiteY45" fmla="*/ 1166678 h 1515021"/>
                <a:gd name="connsiteX46" fmla="*/ 1545771 w 2744111"/>
                <a:gd name="connsiteY46" fmla="*/ 1134021 h 1515021"/>
                <a:gd name="connsiteX47" fmla="*/ 1382485 w 2744111"/>
                <a:gd name="connsiteY47" fmla="*/ 1155792 h 1515021"/>
                <a:gd name="connsiteX48" fmla="*/ 1317171 w 2744111"/>
                <a:gd name="connsiteY48" fmla="*/ 1177563 h 1515021"/>
                <a:gd name="connsiteX49" fmla="*/ 1175657 w 2744111"/>
                <a:gd name="connsiteY49" fmla="*/ 1210221 h 1515021"/>
                <a:gd name="connsiteX50" fmla="*/ 1110342 w 2744111"/>
                <a:gd name="connsiteY50" fmla="*/ 1242878 h 1515021"/>
                <a:gd name="connsiteX51" fmla="*/ 1055914 w 2744111"/>
                <a:gd name="connsiteY51" fmla="*/ 1264649 h 1515021"/>
                <a:gd name="connsiteX52" fmla="*/ 990600 w 2744111"/>
                <a:gd name="connsiteY52" fmla="*/ 1308192 h 1515021"/>
                <a:gd name="connsiteX53" fmla="*/ 859971 w 2744111"/>
                <a:gd name="connsiteY53" fmla="*/ 1373506 h 1515021"/>
                <a:gd name="connsiteX54" fmla="*/ 816428 w 2744111"/>
                <a:gd name="connsiteY54" fmla="*/ 1417049 h 1515021"/>
                <a:gd name="connsiteX55" fmla="*/ 729342 w 2744111"/>
                <a:gd name="connsiteY55" fmla="*/ 1482363 h 1515021"/>
                <a:gd name="connsiteX56" fmla="*/ 674914 w 2744111"/>
                <a:gd name="connsiteY56" fmla="*/ 1515021 h 1515021"/>
                <a:gd name="connsiteX57" fmla="*/ 620485 w 2744111"/>
                <a:gd name="connsiteY57" fmla="*/ 1438821 h 1515021"/>
                <a:gd name="connsiteX58" fmla="*/ 544285 w 2744111"/>
                <a:gd name="connsiteY58" fmla="*/ 1329963 h 1515021"/>
                <a:gd name="connsiteX59" fmla="*/ 478971 w 2744111"/>
                <a:gd name="connsiteY59" fmla="*/ 1264649 h 1515021"/>
                <a:gd name="connsiteX60" fmla="*/ 435428 w 2744111"/>
                <a:gd name="connsiteY60" fmla="*/ 1199335 h 1515021"/>
                <a:gd name="connsiteX61" fmla="*/ 359228 w 2744111"/>
                <a:gd name="connsiteY61" fmla="*/ 1134021 h 1515021"/>
                <a:gd name="connsiteX62" fmla="*/ 304800 w 2744111"/>
                <a:gd name="connsiteY62" fmla="*/ 1079592 h 1515021"/>
                <a:gd name="connsiteX63" fmla="*/ 283028 w 2744111"/>
                <a:gd name="connsiteY63" fmla="*/ 1046935 h 1515021"/>
                <a:gd name="connsiteX64" fmla="*/ 250371 w 2744111"/>
                <a:gd name="connsiteY64" fmla="*/ 1036049 h 1515021"/>
                <a:gd name="connsiteX65" fmla="*/ 119742 w 2744111"/>
                <a:gd name="connsiteY65" fmla="*/ 959849 h 1515021"/>
                <a:gd name="connsiteX66" fmla="*/ 87085 w 2744111"/>
                <a:gd name="connsiteY66" fmla="*/ 927192 h 1515021"/>
                <a:gd name="connsiteX67" fmla="*/ 54428 w 2744111"/>
                <a:gd name="connsiteY67" fmla="*/ 916306 h 1515021"/>
                <a:gd name="connsiteX68" fmla="*/ 54428 w 2744111"/>
                <a:gd name="connsiteY68" fmla="*/ 829221 h 151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744111" h="1515021">
                  <a:moveTo>
                    <a:pt x="0" y="883649"/>
                  </a:moveTo>
                  <a:lnTo>
                    <a:pt x="0" y="883649"/>
                  </a:lnTo>
                  <a:cubicBezTo>
                    <a:pt x="63645" y="844482"/>
                    <a:pt x="139228" y="805954"/>
                    <a:pt x="195942" y="753021"/>
                  </a:cubicBezTo>
                  <a:cubicBezTo>
                    <a:pt x="233457" y="718007"/>
                    <a:pt x="263747" y="674953"/>
                    <a:pt x="304800" y="644163"/>
                  </a:cubicBezTo>
                  <a:cubicBezTo>
                    <a:pt x="358105" y="604184"/>
                    <a:pt x="424015" y="557958"/>
                    <a:pt x="457200" y="502649"/>
                  </a:cubicBezTo>
                  <a:cubicBezTo>
                    <a:pt x="468086" y="484506"/>
                    <a:pt x="477724" y="465554"/>
                    <a:pt x="489857" y="448221"/>
                  </a:cubicBezTo>
                  <a:cubicBezTo>
                    <a:pt x="503181" y="429187"/>
                    <a:pt x="517857" y="411062"/>
                    <a:pt x="533400" y="393792"/>
                  </a:cubicBezTo>
                  <a:cubicBezTo>
                    <a:pt x="550564" y="374721"/>
                    <a:pt x="573595" y="360711"/>
                    <a:pt x="587828" y="339363"/>
                  </a:cubicBezTo>
                  <a:cubicBezTo>
                    <a:pt x="617893" y="294267"/>
                    <a:pt x="608545" y="313148"/>
                    <a:pt x="631371" y="252278"/>
                  </a:cubicBezTo>
                  <a:cubicBezTo>
                    <a:pt x="635400" y="241534"/>
                    <a:pt x="636684" y="229652"/>
                    <a:pt x="642257" y="219621"/>
                  </a:cubicBezTo>
                  <a:cubicBezTo>
                    <a:pt x="654964" y="196748"/>
                    <a:pt x="685800" y="154306"/>
                    <a:pt x="685800" y="154306"/>
                  </a:cubicBezTo>
                  <a:cubicBezTo>
                    <a:pt x="714828" y="67221"/>
                    <a:pt x="685800" y="96249"/>
                    <a:pt x="772885" y="67221"/>
                  </a:cubicBezTo>
                  <a:cubicBezTo>
                    <a:pt x="869515" y="125198"/>
                    <a:pt x="783392" y="80709"/>
                    <a:pt x="914400" y="121649"/>
                  </a:cubicBezTo>
                  <a:cubicBezTo>
                    <a:pt x="943991" y="130896"/>
                    <a:pt x="971614" y="146008"/>
                    <a:pt x="1001485" y="154306"/>
                  </a:cubicBezTo>
                  <a:cubicBezTo>
                    <a:pt x="1037139" y="164210"/>
                    <a:pt x="1073971" y="169259"/>
                    <a:pt x="1110342" y="176078"/>
                  </a:cubicBezTo>
                  <a:cubicBezTo>
                    <a:pt x="1132036" y="180146"/>
                    <a:pt x="1153779" y="184046"/>
                    <a:pt x="1175657" y="186963"/>
                  </a:cubicBezTo>
                  <a:cubicBezTo>
                    <a:pt x="1241290" y="195714"/>
                    <a:pt x="1328938" y="202877"/>
                    <a:pt x="1393371" y="208735"/>
                  </a:cubicBezTo>
                  <a:lnTo>
                    <a:pt x="1632857" y="186963"/>
                  </a:lnTo>
                  <a:cubicBezTo>
                    <a:pt x="1701711" y="181925"/>
                    <a:pt x="1770990" y="182948"/>
                    <a:pt x="1839685" y="176078"/>
                  </a:cubicBezTo>
                  <a:cubicBezTo>
                    <a:pt x="1880052" y="172041"/>
                    <a:pt x="1919107" y="158786"/>
                    <a:pt x="1959428" y="154306"/>
                  </a:cubicBezTo>
                  <a:cubicBezTo>
                    <a:pt x="2049876" y="144256"/>
                    <a:pt x="2231571" y="132535"/>
                    <a:pt x="2231571" y="132535"/>
                  </a:cubicBezTo>
                  <a:cubicBezTo>
                    <a:pt x="2275114" y="125278"/>
                    <a:pt x="2318427" y="116472"/>
                    <a:pt x="2362200" y="110763"/>
                  </a:cubicBezTo>
                  <a:cubicBezTo>
                    <a:pt x="2401942" y="105579"/>
                    <a:pt x="2442354" y="106129"/>
                    <a:pt x="2481942" y="99878"/>
                  </a:cubicBezTo>
                  <a:cubicBezTo>
                    <a:pt x="2511498" y="95211"/>
                    <a:pt x="2539770" y="84376"/>
                    <a:pt x="2569028" y="78106"/>
                  </a:cubicBezTo>
                  <a:cubicBezTo>
                    <a:pt x="2590610" y="73481"/>
                    <a:pt x="2612571" y="70849"/>
                    <a:pt x="2634342" y="67221"/>
                  </a:cubicBezTo>
                  <a:cubicBezTo>
                    <a:pt x="2676563" y="50332"/>
                    <a:pt x="2688819" y="49765"/>
                    <a:pt x="2721428" y="23678"/>
                  </a:cubicBezTo>
                  <a:cubicBezTo>
                    <a:pt x="2729442" y="17267"/>
                    <a:pt x="2748481" y="-6895"/>
                    <a:pt x="2743200" y="1906"/>
                  </a:cubicBezTo>
                  <a:cubicBezTo>
                    <a:pt x="2628259" y="193474"/>
                    <a:pt x="2729286" y="-2925"/>
                    <a:pt x="2667000" y="121649"/>
                  </a:cubicBezTo>
                  <a:cubicBezTo>
                    <a:pt x="2663371" y="139792"/>
                    <a:pt x="2660128" y="158016"/>
                    <a:pt x="2656114" y="176078"/>
                  </a:cubicBezTo>
                  <a:cubicBezTo>
                    <a:pt x="2652868" y="190683"/>
                    <a:pt x="2648162" y="204950"/>
                    <a:pt x="2645228" y="219621"/>
                  </a:cubicBezTo>
                  <a:cubicBezTo>
                    <a:pt x="2640899" y="241264"/>
                    <a:pt x="2641322" y="263996"/>
                    <a:pt x="2634342" y="284935"/>
                  </a:cubicBezTo>
                  <a:cubicBezTo>
                    <a:pt x="2626645" y="308027"/>
                    <a:pt x="2611273" y="327876"/>
                    <a:pt x="2601685" y="350249"/>
                  </a:cubicBezTo>
                  <a:cubicBezTo>
                    <a:pt x="2589473" y="378745"/>
                    <a:pt x="2579914" y="408306"/>
                    <a:pt x="2569028" y="437335"/>
                  </a:cubicBezTo>
                  <a:cubicBezTo>
                    <a:pt x="2565399" y="459106"/>
                    <a:pt x="2561263" y="480799"/>
                    <a:pt x="2558142" y="502649"/>
                  </a:cubicBezTo>
                  <a:cubicBezTo>
                    <a:pt x="2547873" y="574534"/>
                    <a:pt x="2543762" y="624680"/>
                    <a:pt x="2536371" y="698592"/>
                  </a:cubicBezTo>
                  <a:cubicBezTo>
                    <a:pt x="2540000" y="821963"/>
                    <a:pt x="2540936" y="945443"/>
                    <a:pt x="2547257" y="1068706"/>
                  </a:cubicBezTo>
                  <a:cubicBezTo>
                    <a:pt x="2548205" y="1087184"/>
                    <a:pt x="2551819" y="1105747"/>
                    <a:pt x="2558142" y="1123135"/>
                  </a:cubicBezTo>
                  <a:cubicBezTo>
                    <a:pt x="2566460" y="1146011"/>
                    <a:pt x="2579914" y="1166678"/>
                    <a:pt x="2590800" y="1188449"/>
                  </a:cubicBezTo>
                  <a:cubicBezTo>
                    <a:pt x="2594428" y="1202963"/>
                    <a:pt x="2597386" y="1217662"/>
                    <a:pt x="2601685" y="1231992"/>
                  </a:cubicBezTo>
                  <a:cubicBezTo>
                    <a:pt x="2608279" y="1253973"/>
                    <a:pt x="2623457" y="1297306"/>
                    <a:pt x="2623457" y="1297306"/>
                  </a:cubicBezTo>
                  <a:cubicBezTo>
                    <a:pt x="2382127" y="1377752"/>
                    <a:pt x="2576437" y="1316992"/>
                    <a:pt x="1926771" y="1297306"/>
                  </a:cubicBezTo>
                  <a:cubicBezTo>
                    <a:pt x="1908433" y="1296750"/>
                    <a:pt x="1860534" y="1284471"/>
                    <a:pt x="1839685" y="1275535"/>
                  </a:cubicBezTo>
                  <a:cubicBezTo>
                    <a:pt x="1786679" y="1252818"/>
                    <a:pt x="1801559" y="1250405"/>
                    <a:pt x="1741714" y="1231992"/>
                  </a:cubicBezTo>
                  <a:cubicBezTo>
                    <a:pt x="1713115" y="1223192"/>
                    <a:pt x="1654628" y="1210221"/>
                    <a:pt x="1654628" y="1210221"/>
                  </a:cubicBezTo>
                  <a:cubicBezTo>
                    <a:pt x="1643742" y="1202964"/>
                    <a:pt x="1633926" y="1193763"/>
                    <a:pt x="1621971" y="1188449"/>
                  </a:cubicBezTo>
                  <a:cubicBezTo>
                    <a:pt x="1601000" y="1179128"/>
                    <a:pt x="1556657" y="1166678"/>
                    <a:pt x="1556657" y="1166678"/>
                  </a:cubicBezTo>
                  <a:cubicBezTo>
                    <a:pt x="1553028" y="1155792"/>
                    <a:pt x="1557089" y="1135907"/>
                    <a:pt x="1545771" y="1134021"/>
                  </a:cubicBezTo>
                  <a:cubicBezTo>
                    <a:pt x="1509098" y="1127909"/>
                    <a:pt x="1428339" y="1142036"/>
                    <a:pt x="1382485" y="1155792"/>
                  </a:cubicBezTo>
                  <a:cubicBezTo>
                    <a:pt x="1360504" y="1162386"/>
                    <a:pt x="1339311" y="1171525"/>
                    <a:pt x="1317171" y="1177563"/>
                  </a:cubicBezTo>
                  <a:cubicBezTo>
                    <a:pt x="1243666" y="1197610"/>
                    <a:pt x="1264092" y="1178637"/>
                    <a:pt x="1175657" y="1210221"/>
                  </a:cubicBezTo>
                  <a:cubicBezTo>
                    <a:pt x="1152734" y="1218408"/>
                    <a:pt x="1132502" y="1232806"/>
                    <a:pt x="1110342" y="1242878"/>
                  </a:cubicBezTo>
                  <a:cubicBezTo>
                    <a:pt x="1092553" y="1250964"/>
                    <a:pt x="1073068" y="1255292"/>
                    <a:pt x="1055914" y="1264649"/>
                  </a:cubicBezTo>
                  <a:cubicBezTo>
                    <a:pt x="1032943" y="1277179"/>
                    <a:pt x="1013638" y="1295787"/>
                    <a:pt x="990600" y="1308192"/>
                  </a:cubicBezTo>
                  <a:cubicBezTo>
                    <a:pt x="926834" y="1342528"/>
                    <a:pt x="913687" y="1331727"/>
                    <a:pt x="859971" y="1373506"/>
                  </a:cubicBezTo>
                  <a:cubicBezTo>
                    <a:pt x="843768" y="1386108"/>
                    <a:pt x="831770" y="1403412"/>
                    <a:pt x="816428" y="1417049"/>
                  </a:cubicBezTo>
                  <a:cubicBezTo>
                    <a:pt x="677913" y="1540174"/>
                    <a:pt x="822929" y="1407494"/>
                    <a:pt x="729342" y="1482363"/>
                  </a:cubicBezTo>
                  <a:cubicBezTo>
                    <a:pt x="686646" y="1516519"/>
                    <a:pt x="731631" y="1496115"/>
                    <a:pt x="674914" y="1515021"/>
                  </a:cubicBezTo>
                  <a:cubicBezTo>
                    <a:pt x="650970" y="1483096"/>
                    <a:pt x="640377" y="1470648"/>
                    <a:pt x="620485" y="1438821"/>
                  </a:cubicBezTo>
                  <a:cubicBezTo>
                    <a:pt x="585431" y="1382734"/>
                    <a:pt x="590551" y="1380856"/>
                    <a:pt x="544285" y="1329963"/>
                  </a:cubicBezTo>
                  <a:cubicBezTo>
                    <a:pt x="523574" y="1307181"/>
                    <a:pt x="496050" y="1290267"/>
                    <a:pt x="478971" y="1264649"/>
                  </a:cubicBezTo>
                  <a:cubicBezTo>
                    <a:pt x="464457" y="1242878"/>
                    <a:pt x="453930" y="1217837"/>
                    <a:pt x="435428" y="1199335"/>
                  </a:cubicBezTo>
                  <a:cubicBezTo>
                    <a:pt x="382634" y="1146541"/>
                    <a:pt x="408964" y="1167178"/>
                    <a:pt x="359228" y="1134021"/>
                  </a:cubicBezTo>
                  <a:cubicBezTo>
                    <a:pt x="301177" y="1046940"/>
                    <a:pt x="377366" y="1152156"/>
                    <a:pt x="304800" y="1079592"/>
                  </a:cubicBezTo>
                  <a:cubicBezTo>
                    <a:pt x="295549" y="1070341"/>
                    <a:pt x="293244" y="1055108"/>
                    <a:pt x="283028" y="1046935"/>
                  </a:cubicBezTo>
                  <a:cubicBezTo>
                    <a:pt x="274068" y="1039767"/>
                    <a:pt x="260817" y="1040797"/>
                    <a:pt x="250371" y="1036049"/>
                  </a:cubicBezTo>
                  <a:cubicBezTo>
                    <a:pt x="191813" y="1009431"/>
                    <a:pt x="164230" y="997982"/>
                    <a:pt x="119742" y="959849"/>
                  </a:cubicBezTo>
                  <a:cubicBezTo>
                    <a:pt x="108053" y="949830"/>
                    <a:pt x="99894" y="935731"/>
                    <a:pt x="87085" y="927192"/>
                  </a:cubicBezTo>
                  <a:cubicBezTo>
                    <a:pt x="77538" y="920827"/>
                    <a:pt x="58057" y="927192"/>
                    <a:pt x="54428" y="916306"/>
                  </a:cubicBezTo>
                  <a:cubicBezTo>
                    <a:pt x="45248" y="888767"/>
                    <a:pt x="54428" y="858249"/>
                    <a:pt x="54428" y="829221"/>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7" name="ZoneTexte 16">
            <a:extLst>
              <a:ext uri="{FF2B5EF4-FFF2-40B4-BE49-F238E27FC236}">
                <a16:creationId xmlns:a16="http://schemas.microsoft.com/office/drawing/2014/main" id="{3603150E-E561-DD45-BD0A-2428CCB3BDF6}"/>
              </a:ext>
            </a:extLst>
          </p:cNvPr>
          <p:cNvSpPr txBox="1"/>
          <p:nvPr/>
        </p:nvSpPr>
        <p:spPr>
          <a:xfrm>
            <a:off x="5221140" y="909583"/>
            <a:ext cx="1652568" cy="523220"/>
          </a:xfrm>
          <a:prstGeom prst="rect">
            <a:avLst/>
          </a:prstGeom>
          <a:noFill/>
        </p:spPr>
        <p:txBody>
          <a:bodyPr wrap="none" rtlCol="0">
            <a:spAutoFit/>
          </a:bodyPr>
          <a:lstStyle/>
          <a:p>
            <a:r>
              <a:rPr lang="fr-FR" sz="2800" b="1" dirty="0"/>
              <a:t>Régionale</a:t>
            </a:r>
          </a:p>
        </p:txBody>
      </p:sp>
      <p:graphicFrame>
        <p:nvGraphicFramePr>
          <p:cNvPr id="26" name="Tableau 16">
            <a:extLst>
              <a:ext uri="{FF2B5EF4-FFF2-40B4-BE49-F238E27FC236}">
                <a16:creationId xmlns:a16="http://schemas.microsoft.com/office/drawing/2014/main" id="{C3ACC460-3EB0-714B-9B9E-169367066DA2}"/>
              </a:ext>
            </a:extLst>
          </p:cNvPr>
          <p:cNvGraphicFramePr>
            <a:graphicFrameLocks noGrp="1"/>
          </p:cNvGraphicFramePr>
          <p:nvPr>
            <p:extLst>
              <p:ext uri="{D42A27DB-BD31-4B8C-83A1-F6EECF244321}">
                <p14:modId xmlns:p14="http://schemas.microsoft.com/office/powerpoint/2010/main" val="12406856"/>
              </p:ext>
            </p:extLst>
          </p:nvPr>
        </p:nvGraphicFramePr>
        <p:xfrm>
          <a:off x="7995941" y="3842476"/>
          <a:ext cx="3535628" cy="944880"/>
        </p:xfrm>
        <a:graphic>
          <a:graphicData uri="http://schemas.openxmlformats.org/drawingml/2006/table">
            <a:tbl>
              <a:tblPr firstRow="1" bandRow="1">
                <a:tableStyleId>{5C22544A-7EE6-4342-B048-85BDC9FD1C3A}</a:tableStyleId>
              </a:tblPr>
              <a:tblGrid>
                <a:gridCol w="2017568">
                  <a:extLst>
                    <a:ext uri="{9D8B030D-6E8A-4147-A177-3AD203B41FA5}">
                      <a16:colId xmlns:a16="http://schemas.microsoft.com/office/drawing/2014/main" val="2442107111"/>
                    </a:ext>
                  </a:extLst>
                </a:gridCol>
                <a:gridCol w="1518060">
                  <a:extLst>
                    <a:ext uri="{9D8B030D-6E8A-4147-A177-3AD203B41FA5}">
                      <a16:colId xmlns:a16="http://schemas.microsoft.com/office/drawing/2014/main" val="3841258849"/>
                    </a:ext>
                  </a:extLst>
                </a:gridCol>
              </a:tblGrid>
              <a:tr h="2565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noProof="0" dirty="0">
                          <a:solidFill>
                            <a:schemeClr val="bg1"/>
                          </a:solidFill>
                        </a:rPr>
                        <a:t>RCAMHH</a:t>
                      </a:r>
                    </a:p>
                  </a:txBody>
                  <a:tcPr/>
                </a:tc>
                <a:tc hMerge="1">
                  <a:txBody>
                    <a:bodyPr/>
                    <a:lstStyle/>
                    <a:p>
                      <a:endParaRPr lang="fr-FR"/>
                    </a:p>
                  </a:txBody>
                  <a:tcPr/>
                </a:tc>
                <a:extLst>
                  <a:ext uri="{0D108BD9-81ED-4DB2-BD59-A6C34878D82A}">
                    <a16:rowId xmlns:a16="http://schemas.microsoft.com/office/drawing/2014/main" val="884919680"/>
                  </a:ext>
                </a:extLst>
              </a:tr>
              <a:tr h="530455">
                <a:tc>
                  <a:txBody>
                    <a:bodyPr/>
                    <a:lstStyle/>
                    <a:p>
                      <a:pPr algn="l" fontAlgn="base"/>
                      <a:r>
                        <a:rPr lang="fr-CA" sz="1600" b="0" i="0" kern="1200" noProof="0" dirty="0">
                          <a:solidFill>
                            <a:srgbClr val="000000"/>
                          </a:solidFill>
                          <a:effectLst/>
                          <a:latin typeface="+mn-lt"/>
                          <a:ea typeface="+mn-ea"/>
                          <a:cs typeface="+mn-cs"/>
                        </a:rPr>
                        <a:t>Règlement sur la compensation​</a:t>
                      </a:r>
                    </a:p>
                  </a:txBody>
                  <a:tcPr anchor="ctr"/>
                </a:tc>
                <a:tc>
                  <a:txBody>
                    <a:bodyPr/>
                    <a:lstStyle/>
                    <a:p>
                      <a:pPr algn="ctr" fontAlgn="base"/>
                      <a:r>
                        <a:rPr lang="fr-CA" sz="1600" b="1" i="0" noProof="0" dirty="0">
                          <a:solidFill>
                            <a:srgbClr val="000000"/>
                          </a:solidFill>
                          <a:effectLst/>
                          <a:latin typeface="+mn-lt"/>
                        </a:rPr>
                        <a:t>Compenser ($)</a:t>
                      </a:r>
                    </a:p>
                  </a:txBody>
                  <a:tcPr anchor="ctr"/>
                </a:tc>
                <a:extLst>
                  <a:ext uri="{0D108BD9-81ED-4DB2-BD59-A6C34878D82A}">
                    <a16:rowId xmlns:a16="http://schemas.microsoft.com/office/drawing/2014/main" val="292120872"/>
                  </a:ext>
                </a:extLst>
              </a:tr>
            </a:tbl>
          </a:graphicData>
        </a:graphic>
      </p:graphicFrame>
      <p:grpSp>
        <p:nvGrpSpPr>
          <p:cNvPr id="15" name="Groupe 14">
            <a:extLst>
              <a:ext uri="{FF2B5EF4-FFF2-40B4-BE49-F238E27FC236}">
                <a16:creationId xmlns:a16="http://schemas.microsoft.com/office/drawing/2014/main" id="{4EE9441F-D4D7-BF45-ACB5-806CDEF659DB}"/>
              </a:ext>
            </a:extLst>
          </p:cNvPr>
          <p:cNvGrpSpPr>
            <a:grpSpLocks noChangeAspect="1"/>
          </p:cNvGrpSpPr>
          <p:nvPr/>
        </p:nvGrpSpPr>
        <p:grpSpPr>
          <a:xfrm>
            <a:off x="1869292" y="1375653"/>
            <a:ext cx="1206580" cy="1188000"/>
            <a:chOff x="9672989" y="2546670"/>
            <a:chExt cx="949779" cy="935153"/>
          </a:xfrm>
        </p:grpSpPr>
        <p:pic>
          <p:nvPicPr>
            <p:cNvPr id="16" name="Picture 2" descr="Québec - Canada.ca">
              <a:extLst>
                <a:ext uri="{FF2B5EF4-FFF2-40B4-BE49-F238E27FC236}">
                  <a16:creationId xmlns:a16="http://schemas.microsoft.com/office/drawing/2014/main" id="{A2F88F2F-A5C8-F847-9443-DBE1127EF76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2989" y="2546670"/>
              <a:ext cx="949779" cy="935153"/>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a:extLst>
                <a:ext uri="{FF2B5EF4-FFF2-40B4-BE49-F238E27FC236}">
                  <a16:creationId xmlns:a16="http://schemas.microsoft.com/office/drawing/2014/main" id="{EE568EE9-65F6-FA4C-958B-A749C44FCC41}"/>
                </a:ext>
              </a:extLst>
            </p:cNvPr>
            <p:cNvSpPr/>
            <p:nvPr/>
          </p:nvSpPr>
          <p:spPr>
            <a:xfrm>
              <a:off x="9922756" y="2786137"/>
              <a:ext cx="108000" cy="180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9" name="Ellipse 18">
              <a:extLst>
                <a:ext uri="{FF2B5EF4-FFF2-40B4-BE49-F238E27FC236}">
                  <a16:creationId xmlns:a16="http://schemas.microsoft.com/office/drawing/2014/main" id="{682FD4B6-D56C-D84C-8B59-8046C96F6A3B}"/>
                </a:ext>
              </a:extLst>
            </p:cNvPr>
            <p:cNvSpPr/>
            <p:nvPr/>
          </p:nvSpPr>
          <p:spPr>
            <a:xfrm>
              <a:off x="10129585" y="2992965"/>
              <a:ext cx="108000" cy="108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86412F53-5533-EC48-A85F-743F3F3354BE}"/>
                </a:ext>
              </a:extLst>
            </p:cNvPr>
            <p:cNvSpPr/>
            <p:nvPr/>
          </p:nvSpPr>
          <p:spPr>
            <a:xfrm>
              <a:off x="9890099" y="3145365"/>
              <a:ext cx="72000" cy="72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1" name="Ellipse 20">
              <a:extLst>
                <a:ext uri="{FF2B5EF4-FFF2-40B4-BE49-F238E27FC236}">
                  <a16:creationId xmlns:a16="http://schemas.microsoft.com/office/drawing/2014/main" id="{56F9F254-D5FA-754E-A396-AD7A820191A4}"/>
                </a:ext>
              </a:extLst>
            </p:cNvPr>
            <p:cNvSpPr/>
            <p:nvPr/>
          </p:nvSpPr>
          <p:spPr>
            <a:xfrm>
              <a:off x="10064270" y="3167138"/>
              <a:ext cx="108000" cy="144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2" name="Ellipse 21">
              <a:extLst>
                <a:ext uri="{FF2B5EF4-FFF2-40B4-BE49-F238E27FC236}">
                  <a16:creationId xmlns:a16="http://schemas.microsoft.com/office/drawing/2014/main" id="{F60D62B4-117B-B04D-9B2A-A03AF39CF096}"/>
                </a:ext>
              </a:extLst>
            </p:cNvPr>
            <p:cNvSpPr/>
            <p:nvPr/>
          </p:nvSpPr>
          <p:spPr>
            <a:xfrm>
              <a:off x="9858240" y="3007421"/>
              <a:ext cx="72000" cy="54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3" name="Ellipse 22">
              <a:extLst>
                <a:ext uri="{FF2B5EF4-FFF2-40B4-BE49-F238E27FC236}">
                  <a16:creationId xmlns:a16="http://schemas.microsoft.com/office/drawing/2014/main" id="{BEA8FB74-35DC-D441-A802-FF6633BAE088}"/>
                </a:ext>
              </a:extLst>
            </p:cNvPr>
            <p:cNvSpPr/>
            <p:nvPr/>
          </p:nvSpPr>
          <p:spPr>
            <a:xfrm>
              <a:off x="10379955" y="3090936"/>
              <a:ext cx="72000" cy="54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4" name="Ellipse 23">
              <a:extLst>
                <a:ext uri="{FF2B5EF4-FFF2-40B4-BE49-F238E27FC236}">
                  <a16:creationId xmlns:a16="http://schemas.microsoft.com/office/drawing/2014/main" id="{2A1D2B60-CB82-A64F-B795-16B0D90C67BA}"/>
                </a:ext>
              </a:extLst>
            </p:cNvPr>
            <p:cNvSpPr/>
            <p:nvPr/>
          </p:nvSpPr>
          <p:spPr>
            <a:xfrm>
              <a:off x="9977183" y="3319537"/>
              <a:ext cx="72000" cy="54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5" name="Ellipse 24">
              <a:extLst>
                <a:ext uri="{FF2B5EF4-FFF2-40B4-BE49-F238E27FC236}">
                  <a16:creationId xmlns:a16="http://schemas.microsoft.com/office/drawing/2014/main" id="{D9839B6D-55D6-F84A-9D3B-8254A4C68B57}"/>
                </a:ext>
              </a:extLst>
            </p:cNvPr>
            <p:cNvSpPr/>
            <p:nvPr/>
          </p:nvSpPr>
          <p:spPr>
            <a:xfrm>
              <a:off x="10107812" y="2884107"/>
              <a:ext cx="72000" cy="54000"/>
            </a:xfrm>
            <a:prstGeom prst="ellipse">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grpSp>
      <p:sp>
        <p:nvSpPr>
          <p:cNvPr id="27" name="ZoneTexte 26">
            <a:extLst>
              <a:ext uri="{FF2B5EF4-FFF2-40B4-BE49-F238E27FC236}">
                <a16:creationId xmlns:a16="http://schemas.microsoft.com/office/drawing/2014/main" id="{25E2F0A6-8181-204C-8273-7F511CF314F2}"/>
              </a:ext>
            </a:extLst>
          </p:cNvPr>
          <p:cNvSpPr txBox="1"/>
          <p:nvPr/>
        </p:nvSpPr>
        <p:spPr>
          <a:xfrm>
            <a:off x="1592092" y="838346"/>
            <a:ext cx="1827167" cy="523220"/>
          </a:xfrm>
          <a:prstGeom prst="rect">
            <a:avLst/>
          </a:prstGeom>
          <a:noFill/>
        </p:spPr>
        <p:txBody>
          <a:bodyPr wrap="none" rtlCol="0">
            <a:spAutoFit/>
          </a:bodyPr>
          <a:lstStyle/>
          <a:p>
            <a:r>
              <a:rPr lang="fr-FR" sz="2800" b="1" dirty="0"/>
              <a:t>Provinciale</a:t>
            </a:r>
          </a:p>
        </p:txBody>
      </p:sp>
      <p:graphicFrame>
        <p:nvGraphicFramePr>
          <p:cNvPr id="28" name="Tableau 16">
            <a:extLst>
              <a:ext uri="{FF2B5EF4-FFF2-40B4-BE49-F238E27FC236}">
                <a16:creationId xmlns:a16="http://schemas.microsoft.com/office/drawing/2014/main" id="{9ED7C5F3-D27E-C049-A909-82D131EA85D5}"/>
              </a:ext>
            </a:extLst>
          </p:cNvPr>
          <p:cNvGraphicFramePr>
            <a:graphicFrameLocks noGrp="1"/>
          </p:cNvGraphicFramePr>
          <p:nvPr>
            <p:extLst>
              <p:ext uri="{D42A27DB-BD31-4B8C-83A1-F6EECF244321}">
                <p14:modId xmlns:p14="http://schemas.microsoft.com/office/powerpoint/2010/main" val="2429580637"/>
              </p:ext>
            </p:extLst>
          </p:nvPr>
        </p:nvGraphicFramePr>
        <p:xfrm>
          <a:off x="270019" y="2720186"/>
          <a:ext cx="3600000" cy="961640"/>
        </p:xfrm>
        <a:graphic>
          <a:graphicData uri="http://schemas.openxmlformats.org/drawingml/2006/table">
            <a:tbl>
              <a:tblPr firstRow="1" bandRow="1">
                <a:tableStyleId>{5C22544A-7EE6-4342-B048-85BDC9FD1C3A}</a:tableStyleId>
              </a:tblPr>
              <a:tblGrid>
                <a:gridCol w="2520246">
                  <a:extLst>
                    <a:ext uri="{9D8B030D-6E8A-4147-A177-3AD203B41FA5}">
                      <a16:colId xmlns:a16="http://schemas.microsoft.com/office/drawing/2014/main" val="2442107111"/>
                    </a:ext>
                  </a:extLst>
                </a:gridCol>
                <a:gridCol w="1079754">
                  <a:extLst>
                    <a:ext uri="{9D8B030D-6E8A-4147-A177-3AD203B41FA5}">
                      <a16:colId xmlns:a16="http://schemas.microsoft.com/office/drawing/2014/main" val="996073773"/>
                    </a:ext>
                  </a:extLst>
                </a:gridCol>
              </a:tblGrid>
              <a:tr h="3825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LCPN</a:t>
                      </a:r>
                      <a:endParaRPr lang="fr-CA" dirty="0">
                        <a:solidFill>
                          <a:schemeClr val="bg1"/>
                        </a:solidFill>
                      </a:endParaRPr>
                    </a:p>
                  </a:txBody>
                  <a:tcPr/>
                </a:tc>
                <a:tc hMerge="1">
                  <a:txBody>
                    <a:bodyPr/>
                    <a:lstStyle/>
                    <a:p>
                      <a:endParaRPr lang="fr-FR"/>
                    </a:p>
                  </a:txBody>
                  <a:tcPr/>
                </a:tc>
                <a:extLst>
                  <a:ext uri="{0D108BD9-81ED-4DB2-BD59-A6C34878D82A}">
                    <a16:rowId xmlns:a16="http://schemas.microsoft.com/office/drawing/2014/main" val="88491968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kern="1200" dirty="0">
                          <a:solidFill>
                            <a:srgbClr val="000000"/>
                          </a:solidFill>
                          <a:effectLst/>
                        </a:rPr>
                        <a:t>Protection des MHH d’intérêt dans la province</a:t>
                      </a:r>
                      <a:endParaRPr lang="fr-CA" sz="1600" b="0" i="0" kern="1200" dirty="0">
                        <a:solidFill>
                          <a:srgbClr val="00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noProof="0" dirty="0">
                          <a:solidFill>
                            <a:srgbClr val="000000"/>
                          </a:solidFill>
                          <a:effectLst/>
                        </a:rPr>
                        <a:t>Éviter</a:t>
                      </a:r>
                      <a:endParaRPr lang="fr-CA" sz="1600" b="1" noProof="0" dirty="0"/>
                    </a:p>
                  </a:txBody>
                  <a:tcPr anchor="ctr"/>
                </a:tc>
                <a:extLst>
                  <a:ext uri="{0D108BD9-81ED-4DB2-BD59-A6C34878D82A}">
                    <a16:rowId xmlns:a16="http://schemas.microsoft.com/office/drawing/2014/main" val="2419632431"/>
                  </a:ext>
                </a:extLst>
              </a:tr>
            </a:tbl>
          </a:graphicData>
        </a:graphic>
      </p:graphicFrame>
      <p:sp>
        <p:nvSpPr>
          <p:cNvPr id="2" name="ZoneTexte 1">
            <a:extLst>
              <a:ext uri="{FF2B5EF4-FFF2-40B4-BE49-F238E27FC236}">
                <a16:creationId xmlns:a16="http://schemas.microsoft.com/office/drawing/2014/main" id="{2B39C941-730D-4E7F-A0C0-494B24F47106}"/>
              </a:ext>
            </a:extLst>
          </p:cNvPr>
          <p:cNvSpPr txBox="1"/>
          <p:nvPr/>
        </p:nvSpPr>
        <p:spPr>
          <a:xfrm>
            <a:off x="3273185" y="219265"/>
            <a:ext cx="6934809" cy="461665"/>
          </a:xfrm>
          <a:prstGeom prst="rect">
            <a:avLst/>
          </a:prstGeom>
          <a:solidFill>
            <a:schemeClr val="accent4"/>
          </a:solidFill>
        </p:spPr>
        <p:txBody>
          <a:bodyPr wrap="square" lIns="91440" tIns="45720" rIns="91440" bIns="45720" rtlCol="0" anchor="ctr">
            <a:spAutoFit/>
          </a:bodyPr>
          <a:lstStyle/>
          <a:p>
            <a:pPr algn="ctr"/>
            <a:r>
              <a:rPr lang="fr-FR" sz="2400" dirty="0">
                <a:solidFill>
                  <a:schemeClr val="bg1"/>
                </a:solidFill>
                <a:latin typeface="Calibri"/>
                <a:cs typeface="Arial"/>
              </a:rPr>
              <a:t>Outils et mécanismes de l’APN à différentes échelles</a:t>
            </a:r>
          </a:p>
        </p:txBody>
      </p:sp>
      <p:grpSp>
        <p:nvGrpSpPr>
          <p:cNvPr id="3" name="Groupe 2">
            <a:extLst>
              <a:ext uri="{FF2B5EF4-FFF2-40B4-BE49-F238E27FC236}">
                <a16:creationId xmlns:a16="http://schemas.microsoft.com/office/drawing/2014/main" id="{C6B84579-7BC1-B14B-ADC6-996640D90B0E}"/>
              </a:ext>
            </a:extLst>
          </p:cNvPr>
          <p:cNvGrpSpPr/>
          <p:nvPr/>
        </p:nvGrpSpPr>
        <p:grpSpPr>
          <a:xfrm>
            <a:off x="5937141" y="1517917"/>
            <a:ext cx="1219152" cy="935371"/>
            <a:chOff x="6070491" y="971817"/>
            <a:chExt cx="1219152" cy="935371"/>
          </a:xfrm>
        </p:grpSpPr>
        <p:sp>
          <p:nvSpPr>
            <p:cNvPr id="55" name="Triangle isocèle 18">
              <a:extLst>
                <a:ext uri="{FF2B5EF4-FFF2-40B4-BE49-F238E27FC236}">
                  <a16:creationId xmlns:a16="http://schemas.microsoft.com/office/drawing/2014/main" id="{1CB67908-8428-4C4B-80EC-8AEDAA6DB5B8}"/>
                </a:ext>
              </a:extLst>
            </p:cNvPr>
            <p:cNvSpPr/>
            <p:nvPr/>
          </p:nvSpPr>
          <p:spPr>
            <a:xfrm rot="14062832">
              <a:off x="6167642" y="994252"/>
              <a:ext cx="815785" cy="1010087"/>
            </a:xfrm>
            <a:custGeom>
              <a:avLst/>
              <a:gdLst>
                <a:gd name="connsiteX0" fmla="*/ 0 w 902274"/>
                <a:gd name="connsiteY0" fmla="*/ 737601 h 737601"/>
                <a:gd name="connsiteX1" fmla="*/ 451137 w 902274"/>
                <a:gd name="connsiteY1" fmla="*/ 0 h 737601"/>
                <a:gd name="connsiteX2" fmla="*/ 902274 w 902274"/>
                <a:gd name="connsiteY2" fmla="*/ 737601 h 737601"/>
                <a:gd name="connsiteX3" fmla="*/ 0 w 902274"/>
                <a:gd name="connsiteY3" fmla="*/ 737601 h 737601"/>
                <a:gd name="connsiteX0" fmla="*/ 0 w 831749"/>
                <a:gd name="connsiteY0" fmla="*/ 975604 h 975604"/>
                <a:gd name="connsiteX1" fmla="*/ 380612 w 831749"/>
                <a:gd name="connsiteY1" fmla="*/ 0 h 975604"/>
                <a:gd name="connsiteX2" fmla="*/ 831749 w 831749"/>
                <a:gd name="connsiteY2" fmla="*/ 737601 h 975604"/>
                <a:gd name="connsiteX3" fmla="*/ 0 w 831749"/>
                <a:gd name="connsiteY3" fmla="*/ 975604 h 975604"/>
                <a:gd name="connsiteX0" fmla="*/ 0 w 835579"/>
                <a:gd name="connsiteY0" fmla="*/ 975604 h 975604"/>
                <a:gd name="connsiteX1" fmla="*/ 380612 w 835579"/>
                <a:gd name="connsiteY1" fmla="*/ 0 h 975604"/>
                <a:gd name="connsiteX2" fmla="*/ 835579 w 835579"/>
                <a:gd name="connsiteY2" fmla="*/ 713565 h 975604"/>
                <a:gd name="connsiteX3" fmla="*/ 0 w 835579"/>
                <a:gd name="connsiteY3" fmla="*/ 975604 h 975604"/>
                <a:gd name="connsiteX0" fmla="*/ 0 w 823325"/>
                <a:gd name="connsiteY0" fmla="*/ 975604 h 975604"/>
                <a:gd name="connsiteX1" fmla="*/ 380612 w 823325"/>
                <a:gd name="connsiteY1" fmla="*/ 0 h 975604"/>
                <a:gd name="connsiteX2" fmla="*/ 823325 w 823325"/>
                <a:gd name="connsiteY2" fmla="*/ 892298 h 975604"/>
                <a:gd name="connsiteX3" fmla="*/ 0 w 823325"/>
                <a:gd name="connsiteY3" fmla="*/ 975604 h 975604"/>
                <a:gd name="connsiteX0" fmla="*/ 1 w 811551"/>
                <a:gd name="connsiteY0" fmla="*/ 1193704 h 1193703"/>
                <a:gd name="connsiteX1" fmla="*/ 368838 w 811551"/>
                <a:gd name="connsiteY1" fmla="*/ 0 h 1193703"/>
                <a:gd name="connsiteX2" fmla="*/ 811551 w 811551"/>
                <a:gd name="connsiteY2" fmla="*/ 892298 h 1193703"/>
                <a:gd name="connsiteX3" fmla="*/ 1 w 811551"/>
                <a:gd name="connsiteY3" fmla="*/ 1193704 h 1193703"/>
              </a:gdLst>
              <a:ahLst/>
              <a:cxnLst>
                <a:cxn ang="0">
                  <a:pos x="connsiteX0" y="connsiteY0"/>
                </a:cxn>
                <a:cxn ang="0">
                  <a:pos x="connsiteX1" y="connsiteY1"/>
                </a:cxn>
                <a:cxn ang="0">
                  <a:pos x="connsiteX2" y="connsiteY2"/>
                </a:cxn>
                <a:cxn ang="0">
                  <a:pos x="connsiteX3" y="connsiteY3"/>
                </a:cxn>
              </a:cxnLst>
              <a:rect l="l" t="t" r="r" b="b"/>
              <a:pathLst>
                <a:path w="811551" h="1193703">
                  <a:moveTo>
                    <a:pt x="1" y="1193704"/>
                  </a:moveTo>
                  <a:lnTo>
                    <a:pt x="368838" y="0"/>
                  </a:lnTo>
                  <a:lnTo>
                    <a:pt x="811551" y="892298"/>
                  </a:lnTo>
                  <a:lnTo>
                    <a:pt x="1" y="119370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9" name="Image 28">
              <a:extLst>
                <a:ext uri="{FF2B5EF4-FFF2-40B4-BE49-F238E27FC236}">
                  <a16:creationId xmlns:a16="http://schemas.microsoft.com/office/drawing/2014/main" id="{5A7E15C2-69BB-2B45-82B8-1D2EDE553869}"/>
                </a:ext>
              </a:extLst>
            </p:cNvPr>
            <p:cNvPicPr>
              <a:picLocks noChangeAspect="1"/>
            </p:cNvPicPr>
            <p:nvPr/>
          </p:nvPicPr>
          <p:blipFill>
            <a:blip r:embed="rId5"/>
            <a:stretch>
              <a:fillRect/>
            </a:stretch>
          </p:blipFill>
          <p:spPr>
            <a:xfrm>
              <a:off x="6536024" y="971817"/>
              <a:ext cx="753619" cy="572818"/>
            </a:xfrm>
            <a:prstGeom prst="rect">
              <a:avLst/>
            </a:prstGeom>
            <a:ln w="6350">
              <a:solidFill>
                <a:schemeClr val="accent3">
                  <a:lumMod val="40000"/>
                  <a:lumOff val="60000"/>
                </a:schemeClr>
              </a:solidFill>
            </a:ln>
          </p:spPr>
        </p:pic>
      </p:grpSp>
      <p:sp>
        <p:nvSpPr>
          <p:cNvPr id="30" name="Triangle isocèle 18">
            <a:extLst>
              <a:ext uri="{FF2B5EF4-FFF2-40B4-BE49-F238E27FC236}">
                <a16:creationId xmlns:a16="http://schemas.microsoft.com/office/drawing/2014/main" id="{2392B78B-0588-4DD3-B42A-86DD196BF0BC}"/>
              </a:ext>
            </a:extLst>
          </p:cNvPr>
          <p:cNvSpPr/>
          <p:nvPr/>
        </p:nvSpPr>
        <p:spPr>
          <a:xfrm rot="14062832">
            <a:off x="9597166" y="1606058"/>
            <a:ext cx="815785" cy="1010087"/>
          </a:xfrm>
          <a:custGeom>
            <a:avLst/>
            <a:gdLst>
              <a:gd name="connsiteX0" fmla="*/ 0 w 902274"/>
              <a:gd name="connsiteY0" fmla="*/ 737601 h 737601"/>
              <a:gd name="connsiteX1" fmla="*/ 451137 w 902274"/>
              <a:gd name="connsiteY1" fmla="*/ 0 h 737601"/>
              <a:gd name="connsiteX2" fmla="*/ 902274 w 902274"/>
              <a:gd name="connsiteY2" fmla="*/ 737601 h 737601"/>
              <a:gd name="connsiteX3" fmla="*/ 0 w 902274"/>
              <a:gd name="connsiteY3" fmla="*/ 737601 h 737601"/>
              <a:gd name="connsiteX0" fmla="*/ 0 w 831749"/>
              <a:gd name="connsiteY0" fmla="*/ 975604 h 975604"/>
              <a:gd name="connsiteX1" fmla="*/ 380612 w 831749"/>
              <a:gd name="connsiteY1" fmla="*/ 0 h 975604"/>
              <a:gd name="connsiteX2" fmla="*/ 831749 w 831749"/>
              <a:gd name="connsiteY2" fmla="*/ 737601 h 975604"/>
              <a:gd name="connsiteX3" fmla="*/ 0 w 831749"/>
              <a:gd name="connsiteY3" fmla="*/ 975604 h 975604"/>
              <a:gd name="connsiteX0" fmla="*/ 0 w 835579"/>
              <a:gd name="connsiteY0" fmla="*/ 975604 h 975604"/>
              <a:gd name="connsiteX1" fmla="*/ 380612 w 835579"/>
              <a:gd name="connsiteY1" fmla="*/ 0 h 975604"/>
              <a:gd name="connsiteX2" fmla="*/ 835579 w 835579"/>
              <a:gd name="connsiteY2" fmla="*/ 713565 h 975604"/>
              <a:gd name="connsiteX3" fmla="*/ 0 w 835579"/>
              <a:gd name="connsiteY3" fmla="*/ 975604 h 975604"/>
              <a:gd name="connsiteX0" fmla="*/ 0 w 823325"/>
              <a:gd name="connsiteY0" fmla="*/ 975604 h 975604"/>
              <a:gd name="connsiteX1" fmla="*/ 380612 w 823325"/>
              <a:gd name="connsiteY1" fmla="*/ 0 h 975604"/>
              <a:gd name="connsiteX2" fmla="*/ 823325 w 823325"/>
              <a:gd name="connsiteY2" fmla="*/ 892298 h 975604"/>
              <a:gd name="connsiteX3" fmla="*/ 0 w 823325"/>
              <a:gd name="connsiteY3" fmla="*/ 975604 h 975604"/>
              <a:gd name="connsiteX0" fmla="*/ 1 w 811551"/>
              <a:gd name="connsiteY0" fmla="*/ 1193704 h 1193703"/>
              <a:gd name="connsiteX1" fmla="*/ 368838 w 811551"/>
              <a:gd name="connsiteY1" fmla="*/ 0 h 1193703"/>
              <a:gd name="connsiteX2" fmla="*/ 811551 w 811551"/>
              <a:gd name="connsiteY2" fmla="*/ 892298 h 1193703"/>
              <a:gd name="connsiteX3" fmla="*/ 1 w 811551"/>
              <a:gd name="connsiteY3" fmla="*/ 1193704 h 1193703"/>
            </a:gdLst>
            <a:ahLst/>
            <a:cxnLst>
              <a:cxn ang="0">
                <a:pos x="connsiteX0" y="connsiteY0"/>
              </a:cxn>
              <a:cxn ang="0">
                <a:pos x="connsiteX1" y="connsiteY1"/>
              </a:cxn>
              <a:cxn ang="0">
                <a:pos x="connsiteX2" y="connsiteY2"/>
              </a:cxn>
              <a:cxn ang="0">
                <a:pos x="connsiteX3" y="connsiteY3"/>
              </a:cxn>
            </a:cxnLst>
            <a:rect l="l" t="t" r="r" b="b"/>
            <a:pathLst>
              <a:path w="811551" h="1193703">
                <a:moveTo>
                  <a:pt x="1" y="1193704"/>
                </a:moveTo>
                <a:lnTo>
                  <a:pt x="368838" y="0"/>
                </a:lnTo>
                <a:lnTo>
                  <a:pt x="811551" y="892298"/>
                </a:lnTo>
                <a:lnTo>
                  <a:pt x="1" y="119370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1" name="Image 30">
            <a:extLst>
              <a:ext uri="{FF2B5EF4-FFF2-40B4-BE49-F238E27FC236}">
                <a16:creationId xmlns:a16="http://schemas.microsoft.com/office/drawing/2014/main" id="{A47F6263-F1A3-4B8C-976C-A631541CD474}"/>
              </a:ext>
            </a:extLst>
          </p:cNvPr>
          <p:cNvPicPr>
            <a:picLocks noChangeAspect="1"/>
          </p:cNvPicPr>
          <p:nvPr/>
        </p:nvPicPr>
        <p:blipFill>
          <a:blip r:embed="rId5"/>
          <a:stretch>
            <a:fillRect/>
          </a:stretch>
        </p:blipFill>
        <p:spPr>
          <a:xfrm>
            <a:off x="9965551" y="1583621"/>
            <a:ext cx="753619" cy="572818"/>
          </a:xfrm>
          <a:prstGeom prst="rect">
            <a:avLst/>
          </a:prstGeom>
          <a:ln w="6350">
            <a:solidFill>
              <a:schemeClr val="accent3">
                <a:lumMod val="40000"/>
                <a:lumOff val="60000"/>
              </a:schemeClr>
            </a:solidFill>
          </a:ln>
        </p:spPr>
      </p:pic>
      <p:cxnSp>
        <p:nvCxnSpPr>
          <p:cNvPr id="5" name="Connecteur droit avec flèche 4">
            <a:extLst>
              <a:ext uri="{FF2B5EF4-FFF2-40B4-BE49-F238E27FC236}">
                <a16:creationId xmlns:a16="http://schemas.microsoft.com/office/drawing/2014/main" id="{5924F8E6-386B-4FC8-A3C5-CF13146DD1B9}"/>
              </a:ext>
            </a:extLst>
          </p:cNvPr>
          <p:cNvCxnSpPr>
            <a:cxnSpLocks/>
          </p:cNvCxnSpPr>
          <p:nvPr/>
        </p:nvCxnSpPr>
        <p:spPr>
          <a:xfrm flipH="1">
            <a:off x="10300926" y="1686683"/>
            <a:ext cx="142418" cy="2498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Forme libre : forme 6">
            <a:extLst>
              <a:ext uri="{FF2B5EF4-FFF2-40B4-BE49-F238E27FC236}">
                <a16:creationId xmlns:a16="http://schemas.microsoft.com/office/drawing/2014/main" id="{8471DE15-FDBF-4626-A605-875A532BECC6}"/>
              </a:ext>
            </a:extLst>
          </p:cNvPr>
          <p:cNvSpPr/>
          <p:nvPr/>
        </p:nvSpPr>
        <p:spPr>
          <a:xfrm>
            <a:off x="10207994" y="1936723"/>
            <a:ext cx="127516" cy="117343"/>
          </a:xfrm>
          <a:custGeom>
            <a:avLst/>
            <a:gdLst>
              <a:gd name="connsiteX0" fmla="*/ 71438 w 183356"/>
              <a:gd name="connsiteY0" fmla="*/ 0 h 173831"/>
              <a:gd name="connsiteX1" fmla="*/ 71438 w 183356"/>
              <a:gd name="connsiteY1" fmla="*/ 0 h 173831"/>
              <a:gd name="connsiteX2" fmla="*/ 114300 w 183356"/>
              <a:gd name="connsiteY2" fmla="*/ 2381 h 173831"/>
              <a:gd name="connsiteX3" fmla="*/ 128588 w 183356"/>
              <a:gd name="connsiteY3" fmla="*/ 9525 h 173831"/>
              <a:gd name="connsiteX4" fmla="*/ 138113 w 183356"/>
              <a:gd name="connsiteY4" fmla="*/ 14287 h 173831"/>
              <a:gd name="connsiteX5" fmla="*/ 145256 w 183356"/>
              <a:gd name="connsiteY5" fmla="*/ 19050 h 173831"/>
              <a:gd name="connsiteX6" fmla="*/ 154781 w 183356"/>
              <a:gd name="connsiteY6" fmla="*/ 21431 h 173831"/>
              <a:gd name="connsiteX7" fmla="*/ 161925 w 183356"/>
              <a:gd name="connsiteY7" fmla="*/ 23812 h 173831"/>
              <a:gd name="connsiteX8" fmla="*/ 169069 w 183356"/>
              <a:gd name="connsiteY8" fmla="*/ 28575 h 173831"/>
              <a:gd name="connsiteX9" fmla="*/ 176213 w 183356"/>
              <a:gd name="connsiteY9" fmla="*/ 30956 h 173831"/>
              <a:gd name="connsiteX10" fmla="*/ 180975 w 183356"/>
              <a:gd name="connsiteY10" fmla="*/ 33337 h 173831"/>
              <a:gd name="connsiteX11" fmla="*/ 183356 w 183356"/>
              <a:gd name="connsiteY11" fmla="*/ 61912 h 173831"/>
              <a:gd name="connsiteX12" fmla="*/ 169069 w 183356"/>
              <a:gd name="connsiteY12" fmla="*/ 78581 h 173831"/>
              <a:gd name="connsiteX13" fmla="*/ 166688 w 183356"/>
              <a:gd name="connsiteY13" fmla="*/ 92868 h 173831"/>
              <a:gd name="connsiteX14" fmla="*/ 161925 w 183356"/>
              <a:gd name="connsiteY14" fmla="*/ 104775 h 173831"/>
              <a:gd name="connsiteX15" fmla="*/ 164306 w 183356"/>
              <a:gd name="connsiteY15" fmla="*/ 173831 h 173831"/>
              <a:gd name="connsiteX16" fmla="*/ 123825 w 183356"/>
              <a:gd name="connsiteY16" fmla="*/ 171450 h 173831"/>
              <a:gd name="connsiteX17" fmla="*/ 85725 w 183356"/>
              <a:gd name="connsiteY17" fmla="*/ 169068 h 173831"/>
              <a:gd name="connsiteX18" fmla="*/ 73819 w 183356"/>
              <a:gd name="connsiteY18" fmla="*/ 166687 h 173831"/>
              <a:gd name="connsiteX19" fmla="*/ 47625 w 183356"/>
              <a:gd name="connsiteY19" fmla="*/ 159543 h 173831"/>
              <a:gd name="connsiteX20" fmla="*/ 38100 w 183356"/>
              <a:gd name="connsiteY20" fmla="*/ 157162 h 173831"/>
              <a:gd name="connsiteX21" fmla="*/ 30956 w 183356"/>
              <a:gd name="connsiteY21" fmla="*/ 154781 h 173831"/>
              <a:gd name="connsiteX22" fmla="*/ 4763 w 183356"/>
              <a:gd name="connsiteY22" fmla="*/ 152400 h 173831"/>
              <a:gd name="connsiteX23" fmla="*/ 0 w 183356"/>
              <a:gd name="connsiteY23" fmla="*/ 145256 h 173831"/>
              <a:gd name="connsiteX24" fmla="*/ 0 w 183356"/>
              <a:gd name="connsiteY24" fmla="*/ 138112 h 173831"/>
              <a:gd name="connsiteX25" fmla="*/ 11906 w 183356"/>
              <a:gd name="connsiteY25" fmla="*/ 121443 h 173831"/>
              <a:gd name="connsiteX26" fmla="*/ 14288 w 183356"/>
              <a:gd name="connsiteY26" fmla="*/ 109537 h 173831"/>
              <a:gd name="connsiteX27" fmla="*/ 16669 w 183356"/>
              <a:gd name="connsiteY27" fmla="*/ 100012 h 173831"/>
              <a:gd name="connsiteX28" fmla="*/ 19050 w 183356"/>
              <a:gd name="connsiteY28" fmla="*/ 92868 h 173831"/>
              <a:gd name="connsiteX29" fmla="*/ 26194 w 183356"/>
              <a:gd name="connsiteY29" fmla="*/ 73818 h 173831"/>
              <a:gd name="connsiteX30" fmla="*/ 35719 w 183356"/>
              <a:gd name="connsiteY30" fmla="*/ 50006 h 173831"/>
              <a:gd name="connsiteX31" fmla="*/ 42863 w 183356"/>
              <a:gd name="connsiteY31" fmla="*/ 35718 h 173831"/>
              <a:gd name="connsiteX32" fmla="*/ 47625 w 183356"/>
              <a:gd name="connsiteY32" fmla="*/ 21431 h 173831"/>
              <a:gd name="connsiteX33" fmla="*/ 50006 w 183356"/>
              <a:gd name="connsiteY33" fmla="*/ 14287 h 173831"/>
              <a:gd name="connsiteX34" fmla="*/ 71438 w 183356"/>
              <a:gd name="connsiteY34" fmla="*/ 0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3356" h="173831">
                <a:moveTo>
                  <a:pt x="71438" y="0"/>
                </a:moveTo>
                <a:lnTo>
                  <a:pt x="71438" y="0"/>
                </a:lnTo>
                <a:cubicBezTo>
                  <a:pt x="85725" y="794"/>
                  <a:pt x="100055" y="1024"/>
                  <a:pt x="114300" y="2381"/>
                </a:cubicBezTo>
                <a:cubicBezTo>
                  <a:pt x="120851" y="3005"/>
                  <a:pt x="123128" y="6405"/>
                  <a:pt x="128588" y="9525"/>
                </a:cubicBezTo>
                <a:cubicBezTo>
                  <a:pt x="131670" y="11286"/>
                  <a:pt x="135031" y="12526"/>
                  <a:pt x="138113" y="14287"/>
                </a:cubicBezTo>
                <a:cubicBezTo>
                  <a:pt x="140598" y="15707"/>
                  <a:pt x="142626" y="17923"/>
                  <a:pt x="145256" y="19050"/>
                </a:cubicBezTo>
                <a:cubicBezTo>
                  <a:pt x="148264" y="20339"/>
                  <a:pt x="151634" y="20532"/>
                  <a:pt x="154781" y="21431"/>
                </a:cubicBezTo>
                <a:cubicBezTo>
                  <a:pt x="157195" y="22121"/>
                  <a:pt x="159544" y="23018"/>
                  <a:pt x="161925" y="23812"/>
                </a:cubicBezTo>
                <a:cubicBezTo>
                  <a:pt x="164306" y="25400"/>
                  <a:pt x="166509" y="27295"/>
                  <a:pt x="169069" y="28575"/>
                </a:cubicBezTo>
                <a:cubicBezTo>
                  <a:pt x="171314" y="29698"/>
                  <a:pt x="173882" y="30024"/>
                  <a:pt x="176213" y="30956"/>
                </a:cubicBezTo>
                <a:cubicBezTo>
                  <a:pt x="177861" y="31615"/>
                  <a:pt x="179388" y="32543"/>
                  <a:pt x="180975" y="33337"/>
                </a:cubicBezTo>
                <a:lnTo>
                  <a:pt x="183356" y="61912"/>
                </a:lnTo>
                <a:cubicBezTo>
                  <a:pt x="178594" y="67468"/>
                  <a:pt x="172538" y="72138"/>
                  <a:pt x="169069" y="78581"/>
                </a:cubicBezTo>
                <a:cubicBezTo>
                  <a:pt x="166780" y="82832"/>
                  <a:pt x="167958" y="88210"/>
                  <a:pt x="166688" y="92868"/>
                </a:cubicBezTo>
                <a:cubicBezTo>
                  <a:pt x="165563" y="96992"/>
                  <a:pt x="163513" y="100806"/>
                  <a:pt x="161925" y="104775"/>
                </a:cubicBezTo>
                <a:cubicBezTo>
                  <a:pt x="162719" y="127794"/>
                  <a:pt x="164306" y="173831"/>
                  <a:pt x="164306" y="173831"/>
                </a:cubicBezTo>
                <a:lnTo>
                  <a:pt x="123825" y="171450"/>
                </a:lnTo>
                <a:cubicBezTo>
                  <a:pt x="111125" y="170656"/>
                  <a:pt x="98392" y="170275"/>
                  <a:pt x="85725" y="169068"/>
                </a:cubicBezTo>
                <a:cubicBezTo>
                  <a:pt x="81696" y="168684"/>
                  <a:pt x="77763" y="167597"/>
                  <a:pt x="73819" y="166687"/>
                </a:cubicBezTo>
                <a:cubicBezTo>
                  <a:pt x="29653" y="156496"/>
                  <a:pt x="69677" y="165844"/>
                  <a:pt x="47625" y="159543"/>
                </a:cubicBezTo>
                <a:cubicBezTo>
                  <a:pt x="44478" y="158644"/>
                  <a:pt x="41247" y="158061"/>
                  <a:pt x="38100" y="157162"/>
                </a:cubicBezTo>
                <a:cubicBezTo>
                  <a:pt x="35686" y="156472"/>
                  <a:pt x="33441" y="155136"/>
                  <a:pt x="30956" y="154781"/>
                </a:cubicBezTo>
                <a:cubicBezTo>
                  <a:pt x="22277" y="153541"/>
                  <a:pt x="13494" y="153194"/>
                  <a:pt x="4763" y="152400"/>
                </a:cubicBezTo>
                <a:lnTo>
                  <a:pt x="0" y="145256"/>
                </a:lnTo>
                <a:lnTo>
                  <a:pt x="0" y="138112"/>
                </a:lnTo>
                <a:cubicBezTo>
                  <a:pt x="3969" y="132556"/>
                  <a:pt x="8852" y="127550"/>
                  <a:pt x="11906" y="121443"/>
                </a:cubicBezTo>
                <a:cubicBezTo>
                  <a:pt x="13716" y="117823"/>
                  <a:pt x="13410" y="113488"/>
                  <a:pt x="14288" y="109537"/>
                </a:cubicBezTo>
                <a:cubicBezTo>
                  <a:pt x="14998" y="106342"/>
                  <a:pt x="15770" y="103159"/>
                  <a:pt x="16669" y="100012"/>
                </a:cubicBezTo>
                <a:cubicBezTo>
                  <a:pt x="17359" y="97598"/>
                  <a:pt x="18441" y="95303"/>
                  <a:pt x="19050" y="92868"/>
                </a:cubicBezTo>
                <a:cubicBezTo>
                  <a:pt x="23169" y="76391"/>
                  <a:pt x="18354" y="85577"/>
                  <a:pt x="26194" y="73818"/>
                </a:cubicBezTo>
                <a:cubicBezTo>
                  <a:pt x="37034" y="41295"/>
                  <a:pt x="25206" y="74535"/>
                  <a:pt x="35719" y="50006"/>
                </a:cubicBezTo>
                <a:cubicBezTo>
                  <a:pt x="41635" y="36201"/>
                  <a:pt x="33708" y="49449"/>
                  <a:pt x="42863" y="35718"/>
                </a:cubicBezTo>
                <a:lnTo>
                  <a:pt x="47625" y="21431"/>
                </a:lnTo>
                <a:cubicBezTo>
                  <a:pt x="48419" y="19050"/>
                  <a:pt x="48614" y="16375"/>
                  <a:pt x="50006" y="14287"/>
                </a:cubicBezTo>
                <a:cubicBezTo>
                  <a:pt x="55392" y="6209"/>
                  <a:pt x="67866" y="2381"/>
                  <a:pt x="71438" y="0"/>
                </a:cubicBezTo>
                <a:close/>
              </a:path>
            </a:pathLst>
          </a:cu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lèche : courbe vers la gauche 11">
            <a:extLst>
              <a:ext uri="{FF2B5EF4-FFF2-40B4-BE49-F238E27FC236}">
                <a16:creationId xmlns:a16="http://schemas.microsoft.com/office/drawing/2014/main" id="{1B0B1B7B-62AD-4070-80FD-3D7166AEA2A7}"/>
              </a:ext>
            </a:extLst>
          </p:cNvPr>
          <p:cNvSpPr/>
          <p:nvPr/>
        </p:nvSpPr>
        <p:spPr>
          <a:xfrm rot="6588055">
            <a:off x="7590086" y="3494920"/>
            <a:ext cx="1010865" cy="3303481"/>
          </a:xfrm>
          <a:prstGeom prst="curvedLeftArrow">
            <a:avLst>
              <a:gd name="adj1" fmla="val 25000"/>
              <a:gd name="adj2" fmla="val 37305"/>
              <a:gd name="adj3" fmla="val 16063"/>
            </a:avLst>
          </a:prstGeom>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35" name="Image 34">
            <a:extLst>
              <a:ext uri="{FF2B5EF4-FFF2-40B4-BE49-F238E27FC236}">
                <a16:creationId xmlns:a16="http://schemas.microsoft.com/office/drawing/2014/main" id="{E01D585E-2C20-4DA8-959C-4A28C6ABA3B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8260" y="235017"/>
            <a:ext cx="1080000" cy="1080000"/>
          </a:xfrm>
          <a:prstGeom prst="rect">
            <a:avLst/>
          </a:prstGeom>
        </p:spPr>
      </p:pic>
      <p:sp>
        <p:nvSpPr>
          <p:cNvPr id="36" name="ZoneTexte 35">
            <a:extLst>
              <a:ext uri="{FF2B5EF4-FFF2-40B4-BE49-F238E27FC236}">
                <a16:creationId xmlns:a16="http://schemas.microsoft.com/office/drawing/2014/main" id="{EDA26C1B-A799-4F21-92BF-79D19AE61E1B}"/>
              </a:ext>
            </a:extLst>
          </p:cNvPr>
          <p:cNvSpPr txBox="1"/>
          <p:nvPr/>
        </p:nvSpPr>
        <p:spPr>
          <a:xfrm>
            <a:off x="-584062" y="1180552"/>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
        <p:nvSpPr>
          <p:cNvPr id="4" name="Rectangle 3">
            <a:extLst>
              <a:ext uri="{FF2B5EF4-FFF2-40B4-BE49-F238E27FC236}">
                <a16:creationId xmlns:a16="http://schemas.microsoft.com/office/drawing/2014/main" id="{64F4B9E5-E0A1-4628-AAC4-868FAA676543}"/>
              </a:ext>
            </a:extLst>
          </p:cNvPr>
          <p:cNvSpPr/>
          <p:nvPr/>
        </p:nvSpPr>
        <p:spPr>
          <a:xfrm>
            <a:off x="6743049" y="1403838"/>
            <a:ext cx="485275" cy="8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rPr>
              <a:t>MRC</a:t>
            </a:r>
          </a:p>
        </p:txBody>
      </p:sp>
      <p:sp>
        <p:nvSpPr>
          <p:cNvPr id="8" name="Rectangle 7">
            <a:extLst>
              <a:ext uri="{FF2B5EF4-FFF2-40B4-BE49-F238E27FC236}">
                <a16:creationId xmlns:a16="http://schemas.microsoft.com/office/drawing/2014/main" id="{DFA09DE9-312D-41D5-B9C6-1431F3085DEE}"/>
              </a:ext>
            </a:extLst>
          </p:cNvPr>
          <p:cNvSpPr/>
          <p:nvPr/>
        </p:nvSpPr>
        <p:spPr>
          <a:xfrm>
            <a:off x="10131476" y="1431698"/>
            <a:ext cx="753619" cy="14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rPr>
              <a:t>Projet</a:t>
            </a:r>
          </a:p>
        </p:txBody>
      </p:sp>
    </p:spTree>
    <p:extLst>
      <p:ext uri="{BB962C8B-B14F-4D97-AF65-F5344CB8AC3E}">
        <p14:creationId xmlns:p14="http://schemas.microsoft.com/office/powerpoint/2010/main" val="13071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childTnLst>
        </p:cTn>
      </p:par>
    </p:tnLst>
    <p:bldLst>
      <p:bldP spid="17" grpId="0"/>
      <p:bldP spid="27" grpId="0"/>
      <p:bldP spid="30" grpId="0" animBg="1"/>
      <p:bldP spid="7" grpId="0" animBg="1"/>
      <p:bldP spid="12" grpId="0" animBg="1"/>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1600A1C-E715-8A40-B86E-E720041CA709}"/>
              </a:ext>
            </a:extLst>
          </p:cNvPr>
          <p:cNvPicPr>
            <a:picLocks noChangeAspect="1"/>
          </p:cNvPicPr>
          <p:nvPr/>
        </p:nvPicPr>
        <p:blipFill>
          <a:blip r:embed="rId3"/>
          <a:stretch>
            <a:fillRect/>
          </a:stretch>
        </p:blipFill>
        <p:spPr>
          <a:xfrm>
            <a:off x="0" y="0"/>
            <a:ext cx="2340244" cy="2319894"/>
          </a:xfrm>
          <a:prstGeom prst="rect">
            <a:avLst/>
          </a:prstGeom>
        </p:spPr>
      </p:pic>
      <p:sp>
        <p:nvSpPr>
          <p:cNvPr id="3" name="ZoneTexte 2">
            <a:extLst>
              <a:ext uri="{FF2B5EF4-FFF2-40B4-BE49-F238E27FC236}">
                <a16:creationId xmlns:a16="http://schemas.microsoft.com/office/drawing/2014/main" id="{8CA19489-2215-D049-8461-E07033710CFE}"/>
              </a:ext>
            </a:extLst>
          </p:cNvPr>
          <p:cNvSpPr txBox="1"/>
          <p:nvPr/>
        </p:nvSpPr>
        <p:spPr>
          <a:xfrm>
            <a:off x="4175399" y="1177922"/>
            <a:ext cx="3841199" cy="461665"/>
          </a:xfrm>
          <a:prstGeom prst="rect">
            <a:avLst/>
          </a:prstGeom>
          <a:solidFill>
            <a:schemeClr val="accent4"/>
          </a:solidFill>
        </p:spPr>
        <p:txBody>
          <a:bodyPr wrap="square" rtlCol="0" anchor="ctr">
            <a:spAutoFit/>
          </a:bodyPr>
          <a:lstStyle/>
          <a:p>
            <a:pPr algn="ctr"/>
            <a:r>
              <a:rPr lang="fr-FR" sz="2400" dirty="0">
                <a:solidFill>
                  <a:schemeClr val="bg1"/>
                </a:solidFill>
                <a:latin typeface="Calibri" panose="020F0502020204030204" pitchFamily="34" charset="0"/>
                <a:cs typeface="Calibri" panose="020F0502020204030204" pitchFamily="34" charset="0"/>
              </a:rPr>
              <a:t>Pourquoi ?</a:t>
            </a:r>
          </a:p>
        </p:txBody>
      </p:sp>
      <p:pic>
        <p:nvPicPr>
          <p:cNvPr id="8" name="Image 7">
            <a:extLst>
              <a:ext uri="{FF2B5EF4-FFF2-40B4-BE49-F238E27FC236}">
                <a16:creationId xmlns:a16="http://schemas.microsoft.com/office/drawing/2014/main" id="{5A845E57-EDE3-4143-B593-810866A6377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8260" y="235017"/>
            <a:ext cx="1080000" cy="1080000"/>
          </a:xfrm>
          <a:prstGeom prst="rect">
            <a:avLst/>
          </a:prstGeom>
        </p:spPr>
      </p:pic>
      <p:sp>
        <p:nvSpPr>
          <p:cNvPr id="11" name="ZoneTexte 10">
            <a:extLst>
              <a:ext uri="{FF2B5EF4-FFF2-40B4-BE49-F238E27FC236}">
                <a16:creationId xmlns:a16="http://schemas.microsoft.com/office/drawing/2014/main" id="{E3150243-A7CD-F34C-B1D3-F7A3ABECA9F4}"/>
              </a:ext>
            </a:extLst>
          </p:cNvPr>
          <p:cNvSpPr txBox="1"/>
          <p:nvPr/>
        </p:nvSpPr>
        <p:spPr>
          <a:xfrm>
            <a:off x="-584062" y="1180552"/>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
        <p:nvSpPr>
          <p:cNvPr id="2" name="Rectangle 1">
            <a:extLst>
              <a:ext uri="{FF2B5EF4-FFF2-40B4-BE49-F238E27FC236}">
                <a16:creationId xmlns:a16="http://schemas.microsoft.com/office/drawing/2014/main" id="{51BAFF76-1B22-4348-9129-450D5A803ABF}"/>
              </a:ext>
            </a:extLst>
          </p:cNvPr>
          <p:cNvSpPr/>
          <p:nvPr/>
        </p:nvSpPr>
        <p:spPr>
          <a:xfrm>
            <a:off x="4740370" y="1711057"/>
            <a:ext cx="2711255" cy="400110"/>
          </a:xfrm>
          <a:prstGeom prst="rect">
            <a:avLst/>
          </a:prstGeom>
        </p:spPr>
        <p:txBody>
          <a:bodyPr wrap="none" lIns="91440" tIns="45720" rIns="91440" bIns="45720" anchor="t">
            <a:spAutoFit/>
          </a:bodyPr>
          <a:lstStyle/>
          <a:p>
            <a:pPr algn="ctr"/>
            <a:r>
              <a:rPr lang="fr-FR" sz="2000" dirty="0">
                <a:latin typeface="Calibri" panose="020F0502020204030204" pitchFamily="34" charset="0"/>
                <a:cs typeface="Calibri" panose="020F0502020204030204" pitchFamily="34" charset="0"/>
              </a:rPr>
              <a:t>Freiner la perte de MHH</a:t>
            </a:r>
          </a:p>
        </p:txBody>
      </p:sp>
      <p:sp>
        <p:nvSpPr>
          <p:cNvPr id="12" name="ZoneTexte 11">
            <a:extLst>
              <a:ext uri="{FF2B5EF4-FFF2-40B4-BE49-F238E27FC236}">
                <a16:creationId xmlns:a16="http://schemas.microsoft.com/office/drawing/2014/main" id="{99D3FD37-ADAA-0E46-8F48-0E98AD6B0291}"/>
              </a:ext>
            </a:extLst>
          </p:cNvPr>
          <p:cNvSpPr txBox="1"/>
          <p:nvPr/>
        </p:nvSpPr>
        <p:spPr>
          <a:xfrm>
            <a:off x="4175398" y="2255973"/>
            <a:ext cx="3841200" cy="461665"/>
          </a:xfrm>
          <a:prstGeom prst="rect">
            <a:avLst/>
          </a:prstGeom>
          <a:solidFill>
            <a:schemeClr val="accent4"/>
          </a:solidFill>
        </p:spPr>
        <p:txBody>
          <a:bodyPr wrap="square" rtlCol="0" anchor="ctr">
            <a:spAutoFit/>
          </a:bodyPr>
          <a:lstStyle/>
          <a:p>
            <a:pPr algn="ctr"/>
            <a:r>
              <a:rPr lang="fr-FR" sz="2400" dirty="0">
                <a:solidFill>
                  <a:schemeClr val="bg1"/>
                </a:solidFill>
                <a:latin typeface="Calibri" panose="020F0502020204030204" pitchFamily="34" charset="0"/>
                <a:cs typeface="Calibri" panose="020F0502020204030204" pitchFamily="34" charset="0"/>
              </a:rPr>
              <a:t>Comment ?</a:t>
            </a:r>
          </a:p>
        </p:txBody>
      </p:sp>
      <p:sp>
        <p:nvSpPr>
          <p:cNvPr id="13" name="Rectangle 12">
            <a:extLst>
              <a:ext uri="{FF2B5EF4-FFF2-40B4-BE49-F238E27FC236}">
                <a16:creationId xmlns:a16="http://schemas.microsoft.com/office/drawing/2014/main" id="{9BBD7E23-7362-4D40-8216-3D692706B383}"/>
              </a:ext>
            </a:extLst>
          </p:cNvPr>
          <p:cNvSpPr/>
          <p:nvPr/>
        </p:nvSpPr>
        <p:spPr>
          <a:xfrm>
            <a:off x="1611631" y="2879627"/>
            <a:ext cx="9716770" cy="1092607"/>
          </a:xfrm>
          <a:prstGeom prst="rect">
            <a:avLst/>
          </a:prstGeom>
        </p:spPr>
        <p:txBody>
          <a:bodyPr wrap="square" lIns="91440" tIns="45720" rIns="91440" bIns="45720" anchor="t">
            <a:spAutoFit/>
          </a:bodyPr>
          <a:lstStyle/>
          <a:p>
            <a:pPr marL="342900" indent="-342900">
              <a:spcAft>
                <a:spcPts val="600"/>
              </a:spcAft>
              <a:buFont typeface="Arial"/>
              <a:buChar char="•"/>
            </a:pPr>
            <a:r>
              <a:rPr lang="fr-FR" sz="2000" dirty="0">
                <a:latin typeface="Calibri" panose="020F0502020204030204" pitchFamily="34" charset="0"/>
                <a:cs typeface="Calibri" panose="020F0502020204030204" pitchFamily="34" charset="0"/>
              </a:rPr>
              <a:t>Les MRC sont des partenaires qui contribuent à l’atteinte de cet objectif par l’équilibre pertes/gains envisagées sur le territoire, à l’intérieur de leur PRMHH</a:t>
            </a:r>
          </a:p>
          <a:p>
            <a:pPr marL="342900" indent="-342900">
              <a:spcAft>
                <a:spcPts val="600"/>
              </a:spcAft>
              <a:buFont typeface="Arial"/>
              <a:buChar char="•"/>
            </a:pPr>
            <a:r>
              <a:rPr lang="fr-FR" sz="2000" dirty="0">
                <a:latin typeface="Calibri" panose="020F0502020204030204" pitchFamily="34" charset="0"/>
                <a:cs typeface="Calibri" panose="020F0502020204030204" pitchFamily="34" charset="0"/>
              </a:rPr>
              <a:t>Différentes approches et outils peuvent être utilisés pour atteindre cet équilibre</a:t>
            </a:r>
          </a:p>
        </p:txBody>
      </p:sp>
      <p:sp>
        <p:nvSpPr>
          <p:cNvPr id="10" name="ZoneTexte 9">
            <a:extLst>
              <a:ext uri="{FF2B5EF4-FFF2-40B4-BE49-F238E27FC236}">
                <a16:creationId xmlns:a16="http://schemas.microsoft.com/office/drawing/2014/main" id="{22058999-7C79-43E9-BB8E-D9BDCF4A0549}"/>
              </a:ext>
            </a:extLst>
          </p:cNvPr>
          <p:cNvSpPr txBox="1">
            <a:spLocks noChangeAspect="1"/>
          </p:cNvSpPr>
          <p:nvPr/>
        </p:nvSpPr>
        <p:spPr>
          <a:xfrm>
            <a:off x="3000908" y="374588"/>
            <a:ext cx="5820643" cy="523220"/>
          </a:xfrm>
          <a:prstGeom prst="rect">
            <a:avLst/>
          </a:prstGeom>
          <a:solidFill>
            <a:schemeClr val="accent4"/>
          </a:solidFill>
        </p:spPr>
        <p:txBody>
          <a:bodyPr wrap="square" rtlCol="0" anchor="ctr">
            <a:spAutoFit/>
          </a:bodyPr>
          <a:lstStyle/>
          <a:p>
            <a:pPr algn="ctr"/>
            <a:r>
              <a:rPr lang="fr-FR" sz="2800" dirty="0">
                <a:solidFill>
                  <a:schemeClr val="bg1"/>
                </a:solidFill>
              </a:rPr>
              <a:t>En ce qui concerne les PRMHH…</a:t>
            </a:r>
          </a:p>
        </p:txBody>
      </p:sp>
    </p:spTree>
    <p:extLst>
      <p:ext uri="{BB962C8B-B14F-4D97-AF65-F5344CB8AC3E}">
        <p14:creationId xmlns:p14="http://schemas.microsoft.com/office/powerpoint/2010/main" val="1111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2223664"/>
            <a:ext cx="12191999" cy="2035125"/>
          </a:xfrm>
        </p:spPr>
        <p:txBody>
          <a:bodyPr>
            <a:normAutofit fontScale="90000"/>
          </a:bodyPr>
          <a:lstStyle/>
          <a:p>
            <a:r>
              <a:rPr lang="fr-CA" dirty="0">
                <a:solidFill>
                  <a:srgbClr val="020206"/>
                </a:solidFill>
                <a:cs typeface="Calibri"/>
              </a:rPr>
              <a:t>Les plans régionaux des </a:t>
            </a:r>
            <a:br>
              <a:rPr lang="fr-CA" dirty="0">
                <a:solidFill>
                  <a:srgbClr val="020206"/>
                </a:solidFill>
                <a:cs typeface="Calibri"/>
              </a:rPr>
            </a:br>
            <a:r>
              <a:rPr lang="fr-CA" dirty="0">
                <a:solidFill>
                  <a:srgbClr val="020206"/>
                </a:solidFill>
                <a:cs typeface="Calibri"/>
              </a:rPr>
              <a:t>milieux humides et hydriques</a:t>
            </a:r>
            <a:br>
              <a:rPr lang="fr-CA" dirty="0">
                <a:solidFill>
                  <a:srgbClr val="020206"/>
                </a:solidFill>
                <a:cs typeface="Calibri"/>
              </a:rPr>
            </a:br>
            <a:r>
              <a:rPr lang="fr-CA" dirty="0">
                <a:solidFill>
                  <a:srgbClr val="020206"/>
                </a:solidFill>
                <a:cs typeface="Calibri"/>
              </a:rPr>
              <a:t>(PRMHH)</a:t>
            </a:r>
            <a:endParaRPr lang="fr-CA" dirty="0">
              <a:solidFill>
                <a:srgbClr val="020206"/>
              </a:solidFill>
            </a:endParaRPr>
          </a:p>
        </p:txBody>
      </p:sp>
      <p:sp>
        <p:nvSpPr>
          <p:cNvPr id="3" name="Sous-titre 2"/>
          <p:cNvSpPr>
            <a:spLocks noGrp="1"/>
          </p:cNvSpPr>
          <p:nvPr>
            <p:ph type="subTitle" idx="1"/>
          </p:nvPr>
        </p:nvSpPr>
        <p:spPr>
          <a:xfrm>
            <a:off x="2133957" y="4568755"/>
            <a:ext cx="7924086" cy="1299549"/>
          </a:xfrm>
        </p:spPr>
        <p:txBody>
          <a:bodyPr vert="horz" lIns="91440" tIns="45720" rIns="91440" bIns="45720" rtlCol="0" anchor="t">
            <a:normAutofit/>
          </a:bodyPr>
          <a:lstStyle/>
          <a:p>
            <a:r>
              <a:rPr lang="fr-CA" sz="2800" dirty="0">
                <a:cs typeface="Calibri" panose="020F0502020204030204"/>
              </a:rPr>
              <a:t>Pour une meilleure prise en compte des </a:t>
            </a:r>
            <a:br>
              <a:rPr lang="fr-CA" sz="2800" dirty="0">
                <a:cs typeface="Calibri" panose="020F0502020204030204"/>
              </a:rPr>
            </a:br>
            <a:r>
              <a:rPr lang="fr-CA" sz="2800" dirty="0">
                <a:cs typeface="Calibri" panose="020F0502020204030204"/>
              </a:rPr>
              <a:t>milieux humides et hydriques dans le </a:t>
            </a:r>
            <a:br>
              <a:rPr lang="fr-CA" sz="2800" dirty="0">
                <a:cs typeface="Calibri" panose="020F0502020204030204"/>
              </a:rPr>
            </a:br>
            <a:r>
              <a:rPr lang="fr-CA" sz="2800" dirty="0">
                <a:cs typeface="Calibri" panose="020F0502020204030204"/>
              </a:rPr>
              <a:t>développement du territoire</a:t>
            </a:r>
          </a:p>
        </p:txBody>
      </p:sp>
    </p:spTree>
    <p:extLst>
      <p:ext uri="{BB962C8B-B14F-4D97-AF65-F5344CB8AC3E}">
        <p14:creationId xmlns:p14="http://schemas.microsoft.com/office/powerpoint/2010/main" val="200837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370E-4E17-9645-91D4-12E8B02CEE17}"/>
              </a:ext>
            </a:extLst>
          </p:cNvPr>
          <p:cNvSpPr/>
          <p:nvPr/>
        </p:nvSpPr>
        <p:spPr>
          <a:xfrm>
            <a:off x="1867546" y="1882567"/>
            <a:ext cx="8593810" cy="2774674"/>
          </a:xfrm>
          <a:prstGeom prst="rect">
            <a:avLst/>
          </a:prstGeom>
          <a:solidFill>
            <a:schemeClr val="accent3">
              <a:lumMod val="20000"/>
              <a:lumOff val="80000"/>
              <a:alpha val="63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
            <a:extLst>
              <a:ext uri="{FF2B5EF4-FFF2-40B4-BE49-F238E27FC236}">
                <a16:creationId xmlns:a16="http://schemas.microsoft.com/office/drawing/2014/main" id="{36B3356B-A06A-49A9-B65A-E9ED2BA69157}"/>
              </a:ext>
            </a:extLst>
          </p:cNvPr>
          <p:cNvSpPr txBox="1"/>
          <p:nvPr/>
        </p:nvSpPr>
        <p:spPr>
          <a:xfrm>
            <a:off x="3201085" y="3686203"/>
            <a:ext cx="169967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a:cs typeface="Calibri"/>
              </a:rPr>
              <a:t>Protection</a:t>
            </a:r>
          </a:p>
        </p:txBody>
      </p:sp>
      <p:sp>
        <p:nvSpPr>
          <p:cNvPr id="24" name="ZoneTexte 1">
            <a:extLst>
              <a:ext uri="{FF2B5EF4-FFF2-40B4-BE49-F238E27FC236}">
                <a16:creationId xmlns:a16="http://schemas.microsoft.com/office/drawing/2014/main" id="{F49F00C8-A9CA-4C9A-B107-3D9245400583}"/>
              </a:ext>
            </a:extLst>
          </p:cNvPr>
          <p:cNvSpPr txBox="1"/>
          <p:nvPr/>
        </p:nvSpPr>
        <p:spPr>
          <a:xfrm>
            <a:off x="5044949" y="3686203"/>
            <a:ext cx="23618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a:cs typeface="Calibri"/>
              </a:rPr>
              <a:t>Utilisation durable</a:t>
            </a:r>
          </a:p>
        </p:txBody>
      </p:sp>
      <p:sp>
        <p:nvSpPr>
          <p:cNvPr id="43" name="ZoneTexte 1">
            <a:extLst>
              <a:ext uri="{FF2B5EF4-FFF2-40B4-BE49-F238E27FC236}">
                <a16:creationId xmlns:a16="http://schemas.microsoft.com/office/drawing/2014/main" id="{4A195370-67A0-417A-A50E-2A20BABFDDDC}"/>
              </a:ext>
            </a:extLst>
          </p:cNvPr>
          <p:cNvSpPr txBox="1"/>
          <p:nvPr/>
        </p:nvSpPr>
        <p:spPr>
          <a:xfrm>
            <a:off x="7508202" y="3686203"/>
            <a:ext cx="236181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b="1" dirty="0">
                <a:cs typeface="Calibri"/>
              </a:rPr>
              <a:t>Restauration/création</a:t>
            </a:r>
          </a:p>
        </p:txBody>
      </p:sp>
      <p:pic>
        <p:nvPicPr>
          <p:cNvPr id="38" name="Image 37">
            <a:extLst>
              <a:ext uri="{FF2B5EF4-FFF2-40B4-BE49-F238E27FC236}">
                <a16:creationId xmlns:a16="http://schemas.microsoft.com/office/drawing/2014/main" id="{EFA9D8DA-99AF-4B48-916F-8FA1DA42830A}"/>
              </a:ext>
            </a:extLst>
          </p:cNvPr>
          <p:cNvPicPr>
            <a:picLocks noChangeAspect="1"/>
          </p:cNvPicPr>
          <p:nvPr/>
        </p:nvPicPr>
        <p:blipFill>
          <a:blip r:embed="rId3"/>
          <a:stretch>
            <a:fillRect/>
          </a:stretch>
        </p:blipFill>
        <p:spPr>
          <a:xfrm>
            <a:off x="5870753" y="2723390"/>
            <a:ext cx="894228" cy="885870"/>
          </a:xfrm>
          <a:prstGeom prst="rect">
            <a:avLst/>
          </a:prstGeom>
        </p:spPr>
      </p:pic>
      <p:pic>
        <p:nvPicPr>
          <p:cNvPr id="39" name="Image 38">
            <a:extLst>
              <a:ext uri="{FF2B5EF4-FFF2-40B4-BE49-F238E27FC236}">
                <a16:creationId xmlns:a16="http://schemas.microsoft.com/office/drawing/2014/main" id="{9712C6A0-AC3D-764A-B35F-479999F426F6}"/>
              </a:ext>
            </a:extLst>
          </p:cNvPr>
          <p:cNvPicPr>
            <a:picLocks noChangeAspect="1"/>
          </p:cNvPicPr>
          <p:nvPr/>
        </p:nvPicPr>
        <p:blipFill>
          <a:blip r:embed="rId4"/>
          <a:stretch>
            <a:fillRect/>
          </a:stretch>
        </p:blipFill>
        <p:spPr>
          <a:xfrm>
            <a:off x="3702960" y="2700022"/>
            <a:ext cx="894226" cy="909237"/>
          </a:xfrm>
          <a:prstGeom prst="rect">
            <a:avLst/>
          </a:prstGeom>
        </p:spPr>
      </p:pic>
      <p:pic>
        <p:nvPicPr>
          <p:cNvPr id="40" name="Image 39">
            <a:extLst>
              <a:ext uri="{FF2B5EF4-FFF2-40B4-BE49-F238E27FC236}">
                <a16:creationId xmlns:a16="http://schemas.microsoft.com/office/drawing/2014/main" id="{0CCEE2CE-A2CF-EA40-B406-AE478CDD94FF}"/>
              </a:ext>
            </a:extLst>
          </p:cNvPr>
          <p:cNvPicPr>
            <a:picLocks noChangeAspect="1"/>
          </p:cNvPicPr>
          <p:nvPr/>
        </p:nvPicPr>
        <p:blipFill>
          <a:blip r:embed="rId5"/>
          <a:stretch>
            <a:fillRect/>
          </a:stretch>
        </p:blipFill>
        <p:spPr>
          <a:xfrm>
            <a:off x="8113793" y="2700022"/>
            <a:ext cx="894226" cy="909237"/>
          </a:xfrm>
          <a:prstGeom prst="rect">
            <a:avLst/>
          </a:prstGeom>
        </p:spPr>
      </p:pic>
      <p:pic>
        <p:nvPicPr>
          <p:cNvPr id="41" name="Image 40">
            <a:extLst>
              <a:ext uri="{FF2B5EF4-FFF2-40B4-BE49-F238E27FC236}">
                <a16:creationId xmlns:a16="http://schemas.microsoft.com/office/drawing/2014/main" id="{75A831FA-8F36-1243-B6FA-065CC1ABD4B3}"/>
              </a:ext>
            </a:extLst>
          </p:cNvPr>
          <p:cNvPicPr>
            <a:picLocks noChangeAspect="1"/>
          </p:cNvPicPr>
          <p:nvPr/>
        </p:nvPicPr>
        <p:blipFill>
          <a:blip r:embed="rId6"/>
          <a:stretch>
            <a:fillRect/>
          </a:stretch>
        </p:blipFill>
        <p:spPr>
          <a:xfrm>
            <a:off x="0" y="0"/>
            <a:ext cx="2340244" cy="2319894"/>
          </a:xfrm>
          <a:prstGeom prst="rect">
            <a:avLst/>
          </a:prstGeom>
        </p:spPr>
      </p:pic>
      <p:pic>
        <p:nvPicPr>
          <p:cNvPr id="42" name="Image 41">
            <a:extLst>
              <a:ext uri="{FF2B5EF4-FFF2-40B4-BE49-F238E27FC236}">
                <a16:creationId xmlns:a16="http://schemas.microsoft.com/office/drawing/2014/main" id="{DEEC6048-C807-3540-84FB-F0C481BD8B7A}"/>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9726" y="235017"/>
            <a:ext cx="1080000" cy="1080000"/>
          </a:xfrm>
          <a:prstGeom prst="rect">
            <a:avLst/>
          </a:prstGeom>
        </p:spPr>
      </p:pic>
      <p:sp>
        <p:nvSpPr>
          <p:cNvPr id="13" name="ZoneTexte 12">
            <a:extLst>
              <a:ext uri="{FF2B5EF4-FFF2-40B4-BE49-F238E27FC236}">
                <a16:creationId xmlns:a16="http://schemas.microsoft.com/office/drawing/2014/main" id="{F70974A3-7DA8-455F-A911-108556917A0F}"/>
              </a:ext>
            </a:extLst>
          </p:cNvPr>
          <p:cNvSpPr txBox="1">
            <a:spLocks/>
          </p:cNvSpPr>
          <p:nvPr/>
        </p:nvSpPr>
        <p:spPr>
          <a:xfrm>
            <a:off x="3733172" y="1159947"/>
            <a:ext cx="5335256"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solidFill>
                  <a:schemeClr val="bg1"/>
                </a:solidFill>
                <a:latin typeface="Arial"/>
                <a:cs typeface="Arial"/>
              </a:rPr>
              <a:t>La conservation c’est…</a:t>
            </a:r>
            <a:endParaRPr lang="fr-CA" sz="2400" dirty="0">
              <a:solidFill>
                <a:schemeClr val="bg1"/>
              </a:solidFill>
              <a:latin typeface="Arial"/>
              <a:cs typeface="Arial"/>
            </a:endParaRPr>
          </a:p>
        </p:txBody>
      </p:sp>
      <p:sp>
        <p:nvSpPr>
          <p:cNvPr id="14" name="ZoneTexte 13">
            <a:extLst>
              <a:ext uri="{FF2B5EF4-FFF2-40B4-BE49-F238E27FC236}">
                <a16:creationId xmlns:a16="http://schemas.microsoft.com/office/drawing/2014/main" id="{4EC5BBB3-3660-4DAA-8E57-848BC2410F63}"/>
              </a:ext>
            </a:extLst>
          </p:cNvPr>
          <p:cNvSpPr txBox="1"/>
          <p:nvPr/>
        </p:nvSpPr>
        <p:spPr>
          <a:xfrm>
            <a:off x="-575668" y="1172158"/>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Tree>
    <p:extLst>
      <p:ext uri="{BB962C8B-B14F-4D97-AF65-F5344CB8AC3E}">
        <p14:creationId xmlns:p14="http://schemas.microsoft.com/office/powerpoint/2010/main" val="6148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 98">
            <a:extLst>
              <a:ext uri="{FF2B5EF4-FFF2-40B4-BE49-F238E27FC236}">
                <a16:creationId xmlns:a16="http://schemas.microsoft.com/office/drawing/2014/main" id="{B9B49429-19C9-D044-9DFE-B266DBA636EB}"/>
              </a:ext>
            </a:extLst>
          </p:cNvPr>
          <p:cNvPicPr>
            <a:picLocks noChangeAspect="1"/>
          </p:cNvPicPr>
          <p:nvPr/>
        </p:nvPicPr>
        <p:blipFill>
          <a:blip r:embed="rId3"/>
          <a:stretch>
            <a:fillRect/>
          </a:stretch>
        </p:blipFill>
        <p:spPr>
          <a:xfrm>
            <a:off x="0" y="0"/>
            <a:ext cx="2340244" cy="2319894"/>
          </a:xfrm>
          <a:prstGeom prst="rect">
            <a:avLst/>
          </a:prstGeom>
        </p:spPr>
      </p:pic>
      <p:pic>
        <p:nvPicPr>
          <p:cNvPr id="100" name="Image 99">
            <a:extLst>
              <a:ext uri="{FF2B5EF4-FFF2-40B4-BE49-F238E27FC236}">
                <a16:creationId xmlns:a16="http://schemas.microsoft.com/office/drawing/2014/main" id="{C5203B3C-60F1-F646-9459-F4CE02104BE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590" y="235017"/>
            <a:ext cx="1080000" cy="1080000"/>
          </a:xfrm>
          <a:prstGeom prst="rect">
            <a:avLst/>
          </a:prstGeom>
        </p:spPr>
      </p:pic>
      <p:sp>
        <p:nvSpPr>
          <p:cNvPr id="40" name="Rectangle 39">
            <a:extLst>
              <a:ext uri="{FF2B5EF4-FFF2-40B4-BE49-F238E27FC236}">
                <a16:creationId xmlns:a16="http://schemas.microsoft.com/office/drawing/2014/main" id="{71B193DB-A461-4F19-83F5-AD5AE4853EF3}"/>
              </a:ext>
            </a:extLst>
          </p:cNvPr>
          <p:cNvSpPr/>
          <p:nvPr/>
        </p:nvSpPr>
        <p:spPr>
          <a:xfrm>
            <a:off x="449864" y="2660379"/>
            <a:ext cx="3117909" cy="1938992"/>
          </a:xfrm>
          <a:prstGeom prst="rect">
            <a:avLst/>
          </a:prstGeom>
        </p:spPr>
        <p:txBody>
          <a:bodyPr wrap="square" lIns="91440" tIns="45720" rIns="91440" bIns="45720" anchor="t">
            <a:spAutoFit/>
          </a:bodyPr>
          <a:lstStyle/>
          <a:p>
            <a:r>
              <a:rPr lang="fr-FR" sz="2400" dirty="0"/>
              <a:t>La MRC utilise ces trois grandes approches pour un équilibre pertes-gains de MHH</a:t>
            </a:r>
            <a:br>
              <a:rPr lang="fr-FR" sz="2400" dirty="0"/>
            </a:br>
            <a:r>
              <a:rPr lang="fr-FR" sz="2400" dirty="0"/>
              <a:t>à l’échelle régionale</a:t>
            </a:r>
            <a:endParaRPr lang="fr-FR" sz="2400" dirty="0">
              <a:cs typeface="Calibri"/>
            </a:endParaRPr>
          </a:p>
        </p:txBody>
      </p:sp>
      <p:sp>
        <p:nvSpPr>
          <p:cNvPr id="7" name="ZoneTexte 6">
            <a:extLst>
              <a:ext uri="{FF2B5EF4-FFF2-40B4-BE49-F238E27FC236}">
                <a16:creationId xmlns:a16="http://schemas.microsoft.com/office/drawing/2014/main" id="{25F817B6-E2C0-46F7-BEC2-DE7FE4F9C42B}"/>
              </a:ext>
            </a:extLst>
          </p:cNvPr>
          <p:cNvSpPr txBox="1"/>
          <p:nvPr/>
        </p:nvSpPr>
        <p:spPr>
          <a:xfrm>
            <a:off x="9986835" y="2564478"/>
            <a:ext cx="11641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cs typeface="Calibri"/>
              </a:rPr>
              <a:t>Protection</a:t>
            </a:r>
          </a:p>
        </p:txBody>
      </p:sp>
      <p:sp>
        <p:nvSpPr>
          <p:cNvPr id="14" name="ZoneTexte 13">
            <a:extLst>
              <a:ext uri="{FF2B5EF4-FFF2-40B4-BE49-F238E27FC236}">
                <a16:creationId xmlns:a16="http://schemas.microsoft.com/office/drawing/2014/main" id="{F6625498-4017-4E57-9416-E2E34F8AB89B}"/>
              </a:ext>
            </a:extLst>
          </p:cNvPr>
          <p:cNvSpPr txBox="1"/>
          <p:nvPr/>
        </p:nvSpPr>
        <p:spPr>
          <a:xfrm>
            <a:off x="9986704" y="3013455"/>
            <a:ext cx="19114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cs typeface="Calibri"/>
              </a:rPr>
              <a:t>Utilisation </a:t>
            </a:r>
          </a:p>
          <a:p>
            <a:r>
              <a:rPr lang="fr-CA" sz="1600" dirty="0">
                <a:cs typeface="Calibri"/>
              </a:rPr>
              <a:t>durable</a:t>
            </a:r>
          </a:p>
        </p:txBody>
      </p:sp>
      <p:sp>
        <p:nvSpPr>
          <p:cNvPr id="22" name="ZoneTexte 21">
            <a:extLst>
              <a:ext uri="{FF2B5EF4-FFF2-40B4-BE49-F238E27FC236}">
                <a16:creationId xmlns:a16="http://schemas.microsoft.com/office/drawing/2014/main" id="{90B20C99-1903-417F-90D5-CE48A3394EF1}"/>
              </a:ext>
            </a:extLst>
          </p:cNvPr>
          <p:cNvSpPr txBox="1"/>
          <p:nvPr/>
        </p:nvSpPr>
        <p:spPr>
          <a:xfrm>
            <a:off x="9986704" y="4382541"/>
            <a:ext cx="2156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cs typeface="Calibri"/>
              </a:rPr>
              <a:t>Restauration </a:t>
            </a:r>
            <a:br>
              <a:rPr lang="fr-CA" sz="1600" dirty="0">
                <a:cs typeface="Calibri"/>
              </a:rPr>
            </a:br>
            <a:r>
              <a:rPr lang="fr-CA" sz="1600" dirty="0">
                <a:cs typeface="Calibri"/>
              </a:rPr>
              <a:t>et création</a:t>
            </a:r>
          </a:p>
        </p:txBody>
      </p:sp>
      <p:sp>
        <p:nvSpPr>
          <p:cNvPr id="25" name="ZoneTexte 24">
            <a:extLst>
              <a:ext uri="{FF2B5EF4-FFF2-40B4-BE49-F238E27FC236}">
                <a16:creationId xmlns:a16="http://schemas.microsoft.com/office/drawing/2014/main" id="{73E7D13D-F0EA-4597-A3ED-1CD6898BD850}"/>
              </a:ext>
            </a:extLst>
          </p:cNvPr>
          <p:cNvSpPr txBox="1"/>
          <p:nvPr/>
        </p:nvSpPr>
        <p:spPr>
          <a:xfrm>
            <a:off x="9998852" y="3734809"/>
            <a:ext cx="14119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cs typeface="Calibri"/>
              </a:rPr>
              <a:t>Destruction</a:t>
            </a:r>
          </a:p>
          <a:p>
            <a:r>
              <a:rPr lang="fr-CA" sz="1600" dirty="0">
                <a:cs typeface="Calibri"/>
              </a:rPr>
              <a:t>Perturbation</a:t>
            </a:r>
          </a:p>
        </p:txBody>
      </p:sp>
      <p:pic>
        <p:nvPicPr>
          <p:cNvPr id="95" name="Image 94">
            <a:extLst>
              <a:ext uri="{FF2B5EF4-FFF2-40B4-BE49-F238E27FC236}">
                <a16:creationId xmlns:a16="http://schemas.microsoft.com/office/drawing/2014/main" id="{43238ECC-6965-A24C-A1BA-660719D1321B}"/>
              </a:ext>
            </a:extLst>
          </p:cNvPr>
          <p:cNvPicPr>
            <a:picLocks noChangeAspect="1"/>
          </p:cNvPicPr>
          <p:nvPr/>
        </p:nvPicPr>
        <p:blipFill>
          <a:blip r:embed="rId5"/>
          <a:stretch>
            <a:fillRect/>
          </a:stretch>
        </p:blipFill>
        <p:spPr>
          <a:xfrm>
            <a:off x="9588106" y="4411411"/>
            <a:ext cx="337632" cy="527034"/>
          </a:xfrm>
          <a:prstGeom prst="rect">
            <a:avLst/>
          </a:prstGeom>
        </p:spPr>
      </p:pic>
      <p:pic>
        <p:nvPicPr>
          <p:cNvPr id="96" name="Image 95">
            <a:extLst>
              <a:ext uri="{FF2B5EF4-FFF2-40B4-BE49-F238E27FC236}">
                <a16:creationId xmlns:a16="http://schemas.microsoft.com/office/drawing/2014/main" id="{29DFF7BE-F9D3-D34A-84A8-5267F2033FE6}"/>
              </a:ext>
            </a:extLst>
          </p:cNvPr>
          <p:cNvPicPr>
            <a:picLocks noChangeAspect="1"/>
          </p:cNvPicPr>
          <p:nvPr/>
        </p:nvPicPr>
        <p:blipFill>
          <a:blip r:embed="rId6"/>
          <a:stretch>
            <a:fillRect/>
          </a:stretch>
        </p:blipFill>
        <p:spPr>
          <a:xfrm>
            <a:off x="9574066" y="2542713"/>
            <a:ext cx="359591" cy="406256"/>
          </a:xfrm>
          <a:prstGeom prst="rect">
            <a:avLst/>
          </a:prstGeom>
        </p:spPr>
      </p:pic>
      <p:pic>
        <p:nvPicPr>
          <p:cNvPr id="97" name="Image 96">
            <a:extLst>
              <a:ext uri="{FF2B5EF4-FFF2-40B4-BE49-F238E27FC236}">
                <a16:creationId xmlns:a16="http://schemas.microsoft.com/office/drawing/2014/main" id="{B2F0D978-7609-4345-BE0B-9A08D60A81EF}"/>
              </a:ext>
            </a:extLst>
          </p:cNvPr>
          <p:cNvPicPr>
            <a:picLocks noChangeAspect="1"/>
          </p:cNvPicPr>
          <p:nvPr/>
        </p:nvPicPr>
        <p:blipFill>
          <a:blip r:embed="rId7"/>
          <a:stretch>
            <a:fillRect/>
          </a:stretch>
        </p:blipFill>
        <p:spPr>
          <a:xfrm>
            <a:off x="9544920" y="3156126"/>
            <a:ext cx="380030" cy="380030"/>
          </a:xfrm>
          <a:prstGeom prst="rect">
            <a:avLst/>
          </a:prstGeom>
        </p:spPr>
      </p:pic>
      <p:pic>
        <p:nvPicPr>
          <p:cNvPr id="98" name="Image 97">
            <a:extLst>
              <a:ext uri="{FF2B5EF4-FFF2-40B4-BE49-F238E27FC236}">
                <a16:creationId xmlns:a16="http://schemas.microsoft.com/office/drawing/2014/main" id="{6E977DAD-7D8B-C945-A22A-D81430033FA2}"/>
              </a:ext>
            </a:extLst>
          </p:cNvPr>
          <p:cNvPicPr>
            <a:picLocks noChangeAspect="1"/>
          </p:cNvPicPr>
          <p:nvPr/>
        </p:nvPicPr>
        <p:blipFill>
          <a:blip r:embed="rId8"/>
          <a:stretch>
            <a:fillRect/>
          </a:stretch>
        </p:blipFill>
        <p:spPr>
          <a:xfrm>
            <a:off x="9588106" y="3863600"/>
            <a:ext cx="334254" cy="366304"/>
          </a:xfrm>
          <a:prstGeom prst="rect">
            <a:avLst/>
          </a:prstGeom>
        </p:spPr>
      </p:pic>
      <p:pic>
        <p:nvPicPr>
          <p:cNvPr id="94" name="Image 93">
            <a:extLst>
              <a:ext uri="{FF2B5EF4-FFF2-40B4-BE49-F238E27FC236}">
                <a16:creationId xmlns:a16="http://schemas.microsoft.com/office/drawing/2014/main" id="{4E62EA6F-203A-7949-A4FB-7CDE78AFB280}"/>
              </a:ext>
            </a:extLst>
          </p:cNvPr>
          <p:cNvPicPr>
            <a:picLocks noChangeAspect="1"/>
          </p:cNvPicPr>
          <p:nvPr/>
        </p:nvPicPr>
        <p:blipFill>
          <a:blip r:embed="rId9"/>
          <a:stretch>
            <a:fillRect/>
          </a:stretch>
        </p:blipFill>
        <p:spPr>
          <a:xfrm>
            <a:off x="3598499" y="940323"/>
            <a:ext cx="5664200" cy="4305300"/>
          </a:xfrm>
          <a:prstGeom prst="rect">
            <a:avLst/>
          </a:prstGeom>
          <a:ln w="28575">
            <a:solidFill>
              <a:schemeClr val="accent3">
                <a:lumMod val="40000"/>
                <a:lumOff val="60000"/>
              </a:schemeClr>
            </a:solidFill>
          </a:ln>
        </p:spPr>
      </p:pic>
      <p:pic>
        <p:nvPicPr>
          <p:cNvPr id="79" name="Image 78">
            <a:extLst>
              <a:ext uri="{FF2B5EF4-FFF2-40B4-BE49-F238E27FC236}">
                <a16:creationId xmlns:a16="http://schemas.microsoft.com/office/drawing/2014/main" id="{50F10452-CB65-C848-90BD-BC4D55497BAD}"/>
              </a:ext>
            </a:extLst>
          </p:cNvPr>
          <p:cNvPicPr>
            <a:picLocks noChangeAspect="1"/>
          </p:cNvPicPr>
          <p:nvPr/>
        </p:nvPicPr>
        <p:blipFill>
          <a:blip r:embed="rId10"/>
          <a:stretch>
            <a:fillRect/>
          </a:stretch>
        </p:blipFill>
        <p:spPr>
          <a:xfrm>
            <a:off x="3711415" y="3674141"/>
            <a:ext cx="745785" cy="744031"/>
          </a:xfrm>
          <a:prstGeom prst="rect">
            <a:avLst/>
          </a:prstGeom>
        </p:spPr>
      </p:pic>
      <p:pic>
        <p:nvPicPr>
          <p:cNvPr id="80" name="Image 79">
            <a:extLst>
              <a:ext uri="{FF2B5EF4-FFF2-40B4-BE49-F238E27FC236}">
                <a16:creationId xmlns:a16="http://schemas.microsoft.com/office/drawing/2014/main" id="{DCCC6A3D-D408-3843-BE48-9C70060A36F8}"/>
              </a:ext>
            </a:extLst>
          </p:cNvPr>
          <p:cNvPicPr>
            <a:picLocks noChangeAspect="1"/>
          </p:cNvPicPr>
          <p:nvPr/>
        </p:nvPicPr>
        <p:blipFill>
          <a:blip r:embed="rId11"/>
          <a:stretch>
            <a:fillRect/>
          </a:stretch>
        </p:blipFill>
        <p:spPr>
          <a:xfrm>
            <a:off x="5344712" y="3577647"/>
            <a:ext cx="745786" cy="738816"/>
          </a:xfrm>
          <a:prstGeom prst="rect">
            <a:avLst/>
          </a:prstGeom>
        </p:spPr>
      </p:pic>
      <p:pic>
        <p:nvPicPr>
          <p:cNvPr id="81" name="Image 80">
            <a:extLst>
              <a:ext uri="{FF2B5EF4-FFF2-40B4-BE49-F238E27FC236}">
                <a16:creationId xmlns:a16="http://schemas.microsoft.com/office/drawing/2014/main" id="{02CD42A9-4822-1744-93D4-8F0C7CED52AC}"/>
              </a:ext>
            </a:extLst>
          </p:cNvPr>
          <p:cNvPicPr>
            <a:picLocks noChangeAspect="1"/>
          </p:cNvPicPr>
          <p:nvPr/>
        </p:nvPicPr>
        <p:blipFill>
          <a:blip r:embed="rId11"/>
          <a:stretch>
            <a:fillRect/>
          </a:stretch>
        </p:blipFill>
        <p:spPr>
          <a:xfrm>
            <a:off x="4347953" y="1152587"/>
            <a:ext cx="745786" cy="738816"/>
          </a:xfrm>
          <a:prstGeom prst="rect">
            <a:avLst/>
          </a:prstGeom>
        </p:spPr>
      </p:pic>
      <p:pic>
        <p:nvPicPr>
          <p:cNvPr id="82" name="Image 81">
            <a:extLst>
              <a:ext uri="{FF2B5EF4-FFF2-40B4-BE49-F238E27FC236}">
                <a16:creationId xmlns:a16="http://schemas.microsoft.com/office/drawing/2014/main" id="{5B84AB38-600E-CC4E-872D-B2A86CDEF66A}"/>
              </a:ext>
            </a:extLst>
          </p:cNvPr>
          <p:cNvPicPr>
            <a:picLocks noChangeAspect="1"/>
          </p:cNvPicPr>
          <p:nvPr/>
        </p:nvPicPr>
        <p:blipFill>
          <a:blip r:embed="rId12"/>
          <a:stretch>
            <a:fillRect/>
          </a:stretch>
        </p:blipFill>
        <p:spPr>
          <a:xfrm>
            <a:off x="5306494" y="1435195"/>
            <a:ext cx="745785" cy="758304"/>
          </a:xfrm>
          <a:prstGeom prst="rect">
            <a:avLst/>
          </a:prstGeom>
        </p:spPr>
      </p:pic>
      <p:pic>
        <p:nvPicPr>
          <p:cNvPr id="83" name="Image 82">
            <a:extLst>
              <a:ext uri="{FF2B5EF4-FFF2-40B4-BE49-F238E27FC236}">
                <a16:creationId xmlns:a16="http://schemas.microsoft.com/office/drawing/2014/main" id="{91B03695-758B-2A4D-B657-73DB25B47C0D}"/>
              </a:ext>
            </a:extLst>
          </p:cNvPr>
          <p:cNvPicPr>
            <a:picLocks noChangeAspect="1"/>
          </p:cNvPicPr>
          <p:nvPr/>
        </p:nvPicPr>
        <p:blipFill>
          <a:blip r:embed="rId12"/>
          <a:stretch>
            <a:fillRect/>
          </a:stretch>
        </p:blipFill>
        <p:spPr>
          <a:xfrm>
            <a:off x="7337127" y="2956781"/>
            <a:ext cx="745785" cy="758304"/>
          </a:xfrm>
          <a:prstGeom prst="rect">
            <a:avLst/>
          </a:prstGeom>
        </p:spPr>
      </p:pic>
      <p:pic>
        <p:nvPicPr>
          <p:cNvPr id="84" name="Image 83">
            <a:extLst>
              <a:ext uri="{FF2B5EF4-FFF2-40B4-BE49-F238E27FC236}">
                <a16:creationId xmlns:a16="http://schemas.microsoft.com/office/drawing/2014/main" id="{6CE6747C-814D-BD4E-9C41-3EA1FCAF6D0D}"/>
              </a:ext>
            </a:extLst>
          </p:cNvPr>
          <p:cNvPicPr>
            <a:picLocks noChangeAspect="1"/>
          </p:cNvPicPr>
          <p:nvPr/>
        </p:nvPicPr>
        <p:blipFill>
          <a:blip r:embed="rId12"/>
          <a:stretch>
            <a:fillRect/>
          </a:stretch>
        </p:blipFill>
        <p:spPr>
          <a:xfrm>
            <a:off x="7607596" y="1962193"/>
            <a:ext cx="745785" cy="758304"/>
          </a:xfrm>
          <a:prstGeom prst="rect">
            <a:avLst/>
          </a:prstGeom>
        </p:spPr>
      </p:pic>
      <p:pic>
        <p:nvPicPr>
          <p:cNvPr id="85" name="Image 84">
            <a:extLst>
              <a:ext uri="{FF2B5EF4-FFF2-40B4-BE49-F238E27FC236}">
                <a16:creationId xmlns:a16="http://schemas.microsoft.com/office/drawing/2014/main" id="{61AD9DAF-4C41-D94E-ACFC-61C3F1AF983E}"/>
              </a:ext>
            </a:extLst>
          </p:cNvPr>
          <p:cNvPicPr>
            <a:picLocks noChangeAspect="1"/>
          </p:cNvPicPr>
          <p:nvPr/>
        </p:nvPicPr>
        <p:blipFill>
          <a:blip r:embed="rId10"/>
          <a:stretch>
            <a:fillRect/>
          </a:stretch>
        </p:blipFill>
        <p:spPr>
          <a:xfrm>
            <a:off x="7250352" y="1095314"/>
            <a:ext cx="745785" cy="744031"/>
          </a:xfrm>
          <a:prstGeom prst="rect">
            <a:avLst/>
          </a:prstGeom>
        </p:spPr>
      </p:pic>
      <p:pic>
        <p:nvPicPr>
          <p:cNvPr id="90" name="Image 89">
            <a:extLst>
              <a:ext uri="{FF2B5EF4-FFF2-40B4-BE49-F238E27FC236}">
                <a16:creationId xmlns:a16="http://schemas.microsoft.com/office/drawing/2014/main" id="{6C964C9D-BC93-EB42-95D9-C177996DDE0E}"/>
              </a:ext>
            </a:extLst>
          </p:cNvPr>
          <p:cNvPicPr>
            <a:picLocks noChangeAspect="1"/>
          </p:cNvPicPr>
          <p:nvPr/>
        </p:nvPicPr>
        <p:blipFill>
          <a:blip r:embed="rId13"/>
          <a:stretch>
            <a:fillRect/>
          </a:stretch>
        </p:blipFill>
        <p:spPr>
          <a:xfrm>
            <a:off x="6756003" y="3915187"/>
            <a:ext cx="745785" cy="758304"/>
          </a:xfrm>
          <a:prstGeom prst="rect">
            <a:avLst/>
          </a:prstGeom>
        </p:spPr>
      </p:pic>
      <p:pic>
        <p:nvPicPr>
          <p:cNvPr id="92" name="Image 91">
            <a:extLst>
              <a:ext uri="{FF2B5EF4-FFF2-40B4-BE49-F238E27FC236}">
                <a16:creationId xmlns:a16="http://schemas.microsoft.com/office/drawing/2014/main" id="{62A45E86-AFBC-7947-A546-8AD099E707D7}"/>
              </a:ext>
            </a:extLst>
          </p:cNvPr>
          <p:cNvPicPr>
            <a:picLocks noChangeAspect="1"/>
          </p:cNvPicPr>
          <p:nvPr/>
        </p:nvPicPr>
        <p:blipFill>
          <a:blip r:embed="rId13"/>
          <a:stretch>
            <a:fillRect/>
          </a:stretch>
        </p:blipFill>
        <p:spPr>
          <a:xfrm>
            <a:off x="8384107" y="2534933"/>
            <a:ext cx="745785" cy="758304"/>
          </a:xfrm>
          <a:prstGeom prst="rect">
            <a:avLst/>
          </a:prstGeom>
        </p:spPr>
      </p:pic>
      <p:sp>
        <p:nvSpPr>
          <p:cNvPr id="3" name="Rectangle 2">
            <a:extLst>
              <a:ext uri="{FF2B5EF4-FFF2-40B4-BE49-F238E27FC236}">
                <a16:creationId xmlns:a16="http://schemas.microsoft.com/office/drawing/2014/main" id="{662738DD-0CAA-4E61-B3B5-8881365F5501}"/>
              </a:ext>
            </a:extLst>
          </p:cNvPr>
          <p:cNvSpPr/>
          <p:nvPr/>
        </p:nvSpPr>
        <p:spPr>
          <a:xfrm>
            <a:off x="6437956" y="2730282"/>
            <a:ext cx="237632" cy="248008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Rectangle 26">
            <a:extLst>
              <a:ext uri="{FF2B5EF4-FFF2-40B4-BE49-F238E27FC236}">
                <a16:creationId xmlns:a16="http://schemas.microsoft.com/office/drawing/2014/main" id="{470E4460-DFFC-45BA-AAE8-1A7DC44A06A2}"/>
              </a:ext>
            </a:extLst>
          </p:cNvPr>
          <p:cNvSpPr/>
          <p:nvPr/>
        </p:nvSpPr>
        <p:spPr>
          <a:xfrm rot="5400000">
            <a:off x="6933957" y="2331001"/>
            <a:ext cx="237632" cy="84966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Rectangle 27">
            <a:extLst>
              <a:ext uri="{FF2B5EF4-FFF2-40B4-BE49-F238E27FC236}">
                <a16:creationId xmlns:a16="http://schemas.microsoft.com/office/drawing/2014/main" id="{F1813AAA-C2D0-4A93-B3EC-68E70804A3DF}"/>
              </a:ext>
            </a:extLst>
          </p:cNvPr>
          <p:cNvSpPr/>
          <p:nvPr/>
        </p:nvSpPr>
        <p:spPr>
          <a:xfrm>
            <a:off x="7389239" y="1932164"/>
            <a:ext cx="237632" cy="84966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a:extLst>
              <a:ext uri="{FF2B5EF4-FFF2-40B4-BE49-F238E27FC236}">
                <a16:creationId xmlns:a16="http://schemas.microsoft.com/office/drawing/2014/main" id="{0182524B-7F01-4C05-916E-8E2254403705}"/>
              </a:ext>
            </a:extLst>
          </p:cNvPr>
          <p:cNvSpPr/>
          <p:nvPr/>
        </p:nvSpPr>
        <p:spPr>
          <a:xfrm>
            <a:off x="7393788" y="975084"/>
            <a:ext cx="108000" cy="324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a:extLst>
              <a:ext uri="{FF2B5EF4-FFF2-40B4-BE49-F238E27FC236}">
                <a16:creationId xmlns:a16="http://schemas.microsoft.com/office/drawing/2014/main" id="{05D9272A-A16F-4993-912A-036974C1E9FF}"/>
              </a:ext>
            </a:extLst>
          </p:cNvPr>
          <p:cNvSpPr/>
          <p:nvPr/>
        </p:nvSpPr>
        <p:spPr>
          <a:xfrm>
            <a:off x="5354025" y="498816"/>
            <a:ext cx="3112177" cy="400110"/>
          </a:xfrm>
          <a:prstGeom prst="rect">
            <a:avLst/>
          </a:prstGeom>
        </p:spPr>
        <p:txBody>
          <a:bodyPr wrap="square" lIns="91440" tIns="45720" rIns="91440" bIns="45720" anchor="t">
            <a:spAutoFit/>
          </a:bodyPr>
          <a:lstStyle/>
          <a:p>
            <a:r>
              <a:rPr lang="fr-FR" sz="2000" dirty="0"/>
              <a:t>Territoire d’une MRC</a:t>
            </a:r>
            <a:endParaRPr lang="fr-FR" sz="2000" dirty="0">
              <a:cs typeface="Calibri"/>
            </a:endParaRPr>
          </a:p>
        </p:txBody>
      </p:sp>
      <p:sp>
        <p:nvSpPr>
          <p:cNvPr id="34" name="ZoneTexte 33">
            <a:extLst>
              <a:ext uri="{FF2B5EF4-FFF2-40B4-BE49-F238E27FC236}">
                <a16:creationId xmlns:a16="http://schemas.microsoft.com/office/drawing/2014/main" id="{BA7E01A0-D8B4-4913-B310-EE6C94C07BF8}"/>
              </a:ext>
            </a:extLst>
          </p:cNvPr>
          <p:cNvSpPr txBox="1"/>
          <p:nvPr/>
        </p:nvSpPr>
        <p:spPr>
          <a:xfrm>
            <a:off x="-553582" y="1172932"/>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
        <p:nvSpPr>
          <p:cNvPr id="35" name="Forme libre : forme 34">
            <a:extLst>
              <a:ext uri="{FF2B5EF4-FFF2-40B4-BE49-F238E27FC236}">
                <a16:creationId xmlns:a16="http://schemas.microsoft.com/office/drawing/2014/main" id="{9FE903C8-6299-4AAC-95A6-66F25928E478}"/>
              </a:ext>
            </a:extLst>
          </p:cNvPr>
          <p:cNvSpPr/>
          <p:nvPr/>
        </p:nvSpPr>
        <p:spPr>
          <a:xfrm>
            <a:off x="9518488" y="2135039"/>
            <a:ext cx="379653" cy="271088"/>
          </a:xfrm>
          <a:custGeom>
            <a:avLst/>
            <a:gdLst>
              <a:gd name="connsiteX0" fmla="*/ 0 w 462987"/>
              <a:gd name="connsiteY0" fmla="*/ 0 h 300942"/>
              <a:gd name="connsiteX1" fmla="*/ 0 w 462987"/>
              <a:gd name="connsiteY1" fmla="*/ 0 h 300942"/>
              <a:gd name="connsiteX2" fmla="*/ 439838 w 462987"/>
              <a:gd name="connsiteY2" fmla="*/ 11575 h 300942"/>
              <a:gd name="connsiteX3" fmla="*/ 462987 w 462987"/>
              <a:gd name="connsiteY3" fmla="*/ 104172 h 300942"/>
              <a:gd name="connsiteX4" fmla="*/ 451413 w 462987"/>
              <a:gd name="connsiteY4" fmla="*/ 219919 h 300942"/>
              <a:gd name="connsiteX5" fmla="*/ 335666 w 462987"/>
              <a:gd name="connsiteY5" fmla="*/ 300942 h 300942"/>
              <a:gd name="connsiteX6" fmla="*/ 254643 w 462987"/>
              <a:gd name="connsiteY6" fmla="*/ 289367 h 300942"/>
              <a:gd name="connsiteX7" fmla="*/ 254643 w 462987"/>
              <a:gd name="connsiteY7" fmla="*/ 231494 h 300942"/>
              <a:gd name="connsiteX8" fmla="*/ 138896 w 462987"/>
              <a:gd name="connsiteY8" fmla="*/ 231494 h 300942"/>
              <a:gd name="connsiteX9" fmla="*/ 92597 w 462987"/>
              <a:gd name="connsiteY9" fmla="*/ 127322 h 300942"/>
              <a:gd name="connsiteX10" fmla="*/ 138896 w 462987"/>
              <a:gd name="connsiteY10" fmla="*/ 69448 h 300942"/>
              <a:gd name="connsiteX11" fmla="*/ 0 w 462987"/>
              <a:gd name="connsiteY11" fmla="*/ 0 h 300942"/>
              <a:gd name="connsiteX0" fmla="*/ 173620 w 462987"/>
              <a:gd name="connsiteY0" fmla="*/ 69448 h 300942"/>
              <a:gd name="connsiteX1" fmla="*/ 0 w 462987"/>
              <a:gd name="connsiteY1" fmla="*/ 0 h 300942"/>
              <a:gd name="connsiteX2" fmla="*/ 439838 w 462987"/>
              <a:gd name="connsiteY2" fmla="*/ 11575 h 300942"/>
              <a:gd name="connsiteX3" fmla="*/ 462987 w 462987"/>
              <a:gd name="connsiteY3" fmla="*/ 104172 h 300942"/>
              <a:gd name="connsiteX4" fmla="*/ 451413 w 462987"/>
              <a:gd name="connsiteY4" fmla="*/ 219919 h 300942"/>
              <a:gd name="connsiteX5" fmla="*/ 335666 w 462987"/>
              <a:gd name="connsiteY5" fmla="*/ 300942 h 300942"/>
              <a:gd name="connsiteX6" fmla="*/ 254643 w 462987"/>
              <a:gd name="connsiteY6" fmla="*/ 289367 h 300942"/>
              <a:gd name="connsiteX7" fmla="*/ 254643 w 462987"/>
              <a:gd name="connsiteY7" fmla="*/ 231494 h 300942"/>
              <a:gd name="connsiteX8" fmla="*/ 138896 w 462987"/>
              <a:gd name="connsiteY8" fmla="*/ 231494 h 300942"/>
              <a:gd name="connsiteX9" fmla="*/ 92597 w 462987"/>
              <a:gd name="connsiteY9" fmla="*/ 127322 h 300942"/>
              <a:gd name="connsiteX10" fmla="*/ 138896 w 462987"/>
              <a:gd name="connsiteY10" fmla="*/ 69448 h 300942"/>
              <a:gd name="connsiteX11" fmla="*/ 173620 w 462987"/>
              <a:gd name="connsiteY11" fmla="*/ 69448 h 300942"/>
              <a:gd name="connsiteX0" fmla="*/ 219339 w 508706"/>
              <a:gd name="connsiteY0" fmla="*/ 115167 h 346661"/>
              <a:gd name="connsiteX1" fmla="*/ 0 w 508706"/>
              <a:gd name="connsiteY1" fmla="*/ 0 h 346661"/>
              <a:gd name="connsiteX2" fmla="*/ 485557 w 508706"/>
              <a:gd name="connsiteY2" fmla="*/ 57294 h 346661"/>
              <a:gd name="connsiteX3" fmla="*/ 508706 w 508706"/>
              <a:gd name="connsiteY3" fmla="*/ 149891 h 346661"/>
              <a:gd name="connsiteX4" fmla="*/ 497132 w 508706"/>
              <a:gd name="connsiteY4" fmla="*/ 265638 h 346661"/>
              <a:gd name="connsiteX5" fmla="*/ 381385 w 508706"/>
              <a:gd name="connsiteY5" fmla="*/ 346661 h 346661"/>
              <a:gd name="connsiteX6" fmla="*/ 300362 w 508706"/>
              <a:gd name="connsiteY6" fmla="*/ 335086 h 346661"/>
              <a:gd name="connsiteX7" fmla="*/ 300362 w 508706"/>
              <a:gd name="connsiteY7" fmla="*/ 277213 h 346661"/>
              <a:gd name="connsiteX8" fmla="*/ 184615 w 508706"/>
              <a:gd name="connsiteY8" fmla="*/ 277213 h 346661"/>
              <a:gd name="connsiteX9" fmla="*/ 138316 w 508706"/>
              <a:gd name="connsiteY9" fmla="*/ 173041 h 346661"/>
              <a:gd name="connsiteX10" fmla="*/ 184615 w 508706"/>
              <a:gd name="connsiteY10" fmla="*/ 115167 h 346661"/>
              <a:gd name="connsiteX11" fmla="*/ 219339 w 508706"/>
              <a:gd name="connsiteY11" fmla="*/ 115167 h 346661"/>
              <a:gd name="connsiteX0" fmla="*/ 81023 w 370390"/>
              <a:gd name="connsiteY0" fmla="*/ 57873 h 289367"/>
              <a:gd name="connsiteX1" fmla="*/ 127764 w 370390"/>
              <a:gd name="connsiteY1" fmla="*/ 27531 h 289367"/>
              <a:gd name="connsiteX2" fmla="*/ 347241 w 370390"/>
              <a:gd name="connsiteY2" fmla="*/ 0 h 289367"/>
              <a:gd name="connsiteX3" fmla="*/ 370390 w 370390"/>
              <a:gd name="connsiteY3" fmla="*/ 92597 h 289367"/>
              <a:gd name="connsiteX4" fmla="*/ 358816 w 370390"/>
              <a:gd name="connsiteY4" fmla="*/ 208344 h 289367"/>
              <a:gd name="connsiteX5" fmla="*/ 243069 w 370390"/>
              <a:gd name="connsiteY5" fmla="*/ 289367 h 289367"/>
              <a:gd name="connsiteX6" fmla="*/ 162046 w 370390"/>
              <a:gd name="connsiteY6" fmla="*/ 277792 h 289367"/>
              <a:gd name="connsiteX7" fmla="*/ 162046 w 370390"/>
              <a:gd name="connsiteY7" fmla="*/ 219919 h 289367"/>
              <a:gd name="connsiteX8" fmla="*/ 46299 w 370390"/>
              <a:gd name="connsiteY8" fmla="*/ 219919 h 289367"/>
              <a:gd name="connsiteX9" fmla="*/ 0 w 370390"/>
              <a:gd name="connsiteY9" fmla="*/ 115747 h 289367"/>
              <a:gd name="connsiteX10" fmla="*/ 46299 w 370390"/>
              <a:gd name="connsiteY10" fmla="*/ 57873 h 289367"/>
              <a:gd name="connsiteX11" fmla="*/ 81023 w 370390"/>
              <a:gd name="connsiteY11" fmla="*/ 57873 h 289367"/>
              <a:gd name="connsiteX0" fmla="*/ 81023 w 370390"/>
              <a:gd name="connsiteY0" fmla="*/ 57873 h 289367"/>
              <a:gd name="connsiteX1" fmla="*/ 127764 w 370390"/>
              <a:gd name="connsiteY1" fmla="*/ 27531 h 289367"/>
              <a:gd name="connsiteX2" fmla="*/ 347241 w 370390"/>
              <a:gd name="connsiteY2" fmla="*/ 0 h 289367"/>
              <a:gd name="connsiteX3" fmla="*/ 370390 w 370390"/>
              <a:gd name="connsiteY3" fmla="*/ 92597 h 289367"/>
              <a:gd name="connsiteX4" fmla="*/ 358816 w 370390"/>
              <a:gd name="connsiteY4" fmla="*/ 208344 h 289367"/>
              <a:gd name="connsiteX5" fmla="*/ 243069 w 370390"/>
              <a:gd name="connsiteY5" fmla="*/ 289367 h 289367"/>
              <a:gd name="connsiteX6" fmla="*/ 162046 w 370390"/>
              <a:gd name="connsiteY6" fmla="*/ 277792 h 289367"/>
              <a:gd name="connsiteX7" fmla="*/ 114421 w 370390"/>
              <a:gd name="connsiteY7" fmla="*/ 238969 h 289367"/>
              <a:gd name="connsiteX8" fmla="*/ 46299 w 370390"/>
              <a:gd name="connsiteY8" fmla="*/ 219919 h 289367"/>
              <a:gd name="connsiteX9" fmla="*/ 0 w 370390"/>
              <a:gd name="connsiteY9" fmla="*/ 115747 h 289367"/>
              <a:gd name="connsiteX10" fmla="*/ 46299 w 370390"/>
              <a:gd name="connsiteY10" fmla="*/ 57873 h 289367"/>
              <a:gd name="connsiteX11" fmla="*/ 81023 w 370390"/>
              <a:gd name="connsiteY11" fmla="*/ 57873 h 289367"/>
              <a:gd name="connsiteX0" fmla="*/ 81023 w 370390"/>
              <a:gd name="connsiteY0" fmla="*/ 30342 h 261836"/>
              <a:gd name="connsiteX1" fmla="*/ 127764 w 370390"/>
              <a:gd name="connsiteY1" fmla="*/ 0 h 261836"/>
              <a:gd name="connsiteX2" fmla="*/ 286916 w 370390"/>
              <a:gd name="connsiteY2" fmla="*/ 32794 h 261836"/>
              <a:gd name="connsiteX3" fmla="*/ 370390 w 370390"/>
              <a:gd name="connsiteY3" fmla="*/ 65066 h 261836"/>
              <a:gd name="connsiteX4" fmla="*/ 358816 w 370390"/>
              <a:gd name="connsiteY4" fmla="*/ 180813 h 261836"/>
              <a:gd name="connsiteX5" fmla="*/ 243069 w 370390"/>
              <a:gd name="connsiteY5" fmla="*/ 261836 h 261836"/>
              <a:gd name="connsiteX6" fmla="*/ 162046 w 370390"/>
              <a:gd name="connsiteY6" fmla="*/ 250261 h 261836"/>
              <a:gd name="connsiteX7" fmla="*/ 114421 w 370390"/>
              <a:gd name="connsiteY7" fmla="*/ 211438 h 261836"/>
              <a:gd name="connsiteX8" fmla="*/ 46299 w 370390"/>
              <a:gd name="connsiteY8" fmla="*/ 192388 h 261836"/>
              <a:gd name="connsiteX9" fmla="*/ 0 w 370390"/>
              <a:gd name="connsiteY9" fmla="*/ 88216 h 261836"/>
              <a:gd name="connsiteX10" fmla="*/ 46299 w 370390"/>
              <a:gd name="connsiteY10" fmla="*/ 30342 h 261836"/>
              <a:gd name="connsiteX11" fmla="*/ 81023 w 370390"/>
              <a:gd name="connsiteY11" fmla="*/ 30342 h 261836"/>
              <a:gd name="connsiteX0" fmla="*/ 81023 w 370390"/>
              <a:gd name="connsiteY0" fmla="*/ 30342 h 261836"/>
              <a:gd name="connsiteX1" fmla="*/ 127764 w 370390"/>
              <a:gd name="connsiteY1" fmla="*/ 0 h 261836"/>
              <a:gd name="connsiteX2" fmla="*/ 286916 w 370390"/>
              <a:gd name="connsiteY2" fmla="*/ 32794 h 261836"/>
              <a:gd name="connsiteX3" fmla="*/ 370390 w 370390"/>
              <a:gd name="connsiteY3" fmla="*/ 65066 h 261836"/>
              <a:gd name="connsiteX4" fmla="*/ 358816 w 370390"/>
              <a:gd name="connsiteY4" fmla="*/ 180813 h 261836"/>
              <a:gd name="connsiteX5" fmla="*/ 243069 w 370390"/>
              <a:gd name="connsiteY5" fmla="*/ 261836 h 261836"/>
              <a:gd name="connsiteX6" fmla="*/ 162046 w 370390"/>
              <a:gd name="connsiteY6" fmla="*/ 250261 h 261836"/>
              <a:gd name="connsiteX7" fmla="*/ 114421 w 370390"/>
              <a:gd name="connsiteY7" fmla="*/ 211438 h 261836"/>
              <a:gd name="connsiteX8" fmla="*/ 46299 w 370390"/>
              <a:gd name="connsiteY8" fmla="*/ 192388 h 261836"/>
              <a:gd name="connsiteX9" fmla="*/ 0 w 370390"/>
              <a:gd name="connsiteY9" fmla="*/ 88216 h 261836"/>
              <a:gd name="connsiteX10" fmla="*/ 46299 w 370390"/>
              <a:gd name="connsiteY10" fmla="*/ 30342 h 261836"/>
              <a:gd name="connsiteX11" fmla="*/ 81023 w 370390"/>
              <a:gd name="connsiteY11" fmla="*/ 30342 h 261836"/>
              <a:gd name="connsiteX0" fmla="*/ 81023 w 370390"/>
              <a:gd name="connsiteY0" fmla="*/ 39594 h 271088"/>
              <a:gd name="connsiteX1" fmla="*/ 127764 w 370390"/>
              <a:gd name="connsiteY1" fmla="*/ 9252 h 271088"/>
              <a:gd name="connsiteX2" fmla="*/ 286916 w 370390"/>
              <a:gd name="connsiteY2" fmla="*/ 42046 h 271088"/>
              <a:gd name="connsiteX3" fmla="*/ 370390 w 370390"/>
              <a:gd name="connsiteY3" fmla="*/ 74318 h 271088"/>
              <a:gd name="connsiteX4" fmla="*/ 358816 w 370390"/>
              <a:gd name="connsiteY4" fmla="*/ 190065 h 271088"/>
              <a:gd name="connsiteX5" fmla="*/ 243069 w 370390"/>
              <a:gd name="connsiteY5" fmla="*/ 271088 h 271088"/>
              <a:gd name="connsiteX6" fmla="*/ 162046 w 370390"/>
              <a:gd name="connsiteY6" fmla="*/ 259513 h 271088"/>
              <a:gd name="connsiteX7" fmla="*/ 114421 w 370390"/>
              <a:gd name="connsiteY7" fmla="*/ 220690 h 271088"/>
              <a:gd name="connsiteX8" fmla="*/ 46299 w 370390"/>
              <a:gd name="connsiteY8" fmla="*/ 201640 h 271088"/>
              <a:gd name="connsiteX9" fmla="*/ 0 w 370390"/>
              <a:gd name="connsiteY9" fmla="*/ 97468 h 271088"/>
              <a:gd name="connsiteX10" fmla="*/ 46299 w 370390"/>
              <a:gd name="connsiteY10" fmla="*/ 39594 h 271088"/>
              <a:gd name="connsiteX11" fmla="*/ 81023 w 370390"/>
              <a:gd name="connsiteY11" fmla="*/ 39594 h 271088"/>
              <a:gd name="connsiteX0" fmla="*/ 81023 w 370390"/>
              <a:gd name="connsiteY0" fmla="*/ 39594 h 271088"/>
              <a:gd name="connsiteX1" fmla="*/ 127764 w 370390"/>
              <a:gd name="connsiteY1" fmla="*/ 9252 h 271088"/>
              <a:gd name="connsiteX2" fmla="*/ 286916 w 370390"/>
              <a:gd name="connsiteY2" fmla="*/ 42046 h 271088"/>
              <a:gd name="connsiteX3" fmla="*/ 370390 w 370390"/>
              <a:gd name="connsiteY3" fmla="*/ 74318 h 271088"/>
              <a:gd name="connsiteX4" fmla="*/ 358816 w 370390"/>
              <a:gd name="connsiteY4" fmla="*/ 190065 h 271088"/>
              <a:gd name="connsiteX5" fmla="*/ 316070 w 370390"/>
              <a:gd name="connsiteY5" fmla="*/ 260076 h 271088"/>
              <a:gd name="connsiteX6" fmla="*/ 243069 w 370390"/>
              <a:gd name="connsiteY6" fmla="*/ 271088 h 271088"/>
              <a:gd name="connsiteX7" fmla="*/ 162046 w 370390"/>
              <a:gd name="connsiteY7" fmla="*/ 259513 h 271088"/>
              <a:gd name="connsiteX8" fmla="*/ 114421 w 370390"/>
              <a:gd name="connsiteY8" fmla="*/ 220690 h 271088"/>
              <a:gd name="connsiteX9" fmla="*/ 46299 w 370390"/>
              <a:gd name="connsiteY9" fmla="*/ 201640 h 271088"/>
              <a:gd name="connsiteX10" fmla="*/ 0 w 370390"/>
              <a:gd name="connsiteY10" fmla="*/ 97468 h 271088"/>
              <a:gd name="connsiteX11" fmla="*/ 46299 w 370390"/>
              <a:gd name="connsiteY11" fmla="*/ 39594 h 271088"/>
              <a:gd name="connsiteX12" fmla="*/ 81023 w 370390"/>
              <a:gd name="connsiteY12" fmla="*/ 39594 h 271088"/>
              <a:gd name="connsiteX0" fmla="*/ 81023 w 370390"/>
              <a:gd name="connsiteY0" fmla="*/ 39594 h 271088"/>
              <a:gd name="connsiteX1" fmla="*/ 127764 w 370390"/>
              <a:gd name="connsiteY1" fmla="*/ 9252 h 271088"/>
              <a:gd name="connsiteX2" fmla="*/ 286916 w 370390"/>
              <a:gd name="connsiteY2" fmla="*/ 42046 h 271088"/>
              <a:gd name="connsiteX3" fmla="*/ 354170 w 370390"/>
              <a:gd name="connsiteY3" fmla="*/ 44176 h 271088"/>
              <a:gd name="connsiteX4" fmla="*/ 370390 w 370390"/>
              <a:gd name="connsiteY4" fmla="*/ 74318 h 271088"/>
              <a:gd name="connsiteX5" fmla="*/ 358816 w 370390"/>
              <a:gd name="connsiteY5" fmla="*/ 190065 h 271088"/>
              <a:gd name="connsiteX6" fmla="*/ 316070 w 370390"/>
              <a:gd name="connsiteY6" fmla="*/ 260076 h 271088"/>
              <a:gd name="connsiteX7" fmla="*/ 243069 w 370390"/>
              <a:gd name="connsiteY7" fmla="*/ 271088 h 271088"/>
              <a:gd name="connsiteX8" fmla="*/ 162046 w 370390"/>
              <a:gd name="connsiteY8" fmla="*/ 259513 h 271088"/>
              <a:gd name="connsiteX9" fmla="*/ 114421 w 370390"/>
              <a:gd name="connsiteY9" fmla="*/ 220690 h 271088"/>
              <a:gd name="connsiteX10" fmla="*/ 46299 w 370390"/>
              <a:gd name="connsiteY10" fmla="*/ 201640 h 271088"/>
              <a:gd name="connsiteX11" fmla="*/ 0 w 370390"/>
              <a:gd name="connsiteY11" fmla="*/ 97468 h 271088"/>
              <a:gd name="connsiteX12" fmla="*/ 46299 w 370390"/>
              <a:gd name="connsiteY12" fmla="*/ 39594 h 271088"/>
              <a:gd name="connsiteX13" fmla="*/ 81023 w 370390"/>
              <a:gd name="connsiteY13" fmla="*/ 39594 h 271088"/>
              <a:gd name="connsiteX0" fmla="*/ 81023 w 379653"/>
              <a:gd name="connsiteY0" fmla="*/ 39594 h 271088"/>
              <a:gd name="connsiteX1" fmla="*/ 127764 w 379653"/>
              <a:gd name="connsiteY1" fmla="*/ 9252 h 271088"/>
              <a:gd name="connsiteX2" fmla="*/ 286916 w 379653"/>
              <a:gd name="connsiteY2" fmla="*/ 42046 h 271088"/>
              <a:gd name="connsiteX3" fmla="*/ 354170 w 379653"/>
              <a:gd name="connsiteY3" fmla="*/ 44176 h 271088"/>
              <a:gd name="connsiteX4" fmla="*/ 370390 w 379653"/>
              <a:gd name="connsiteY4" fmla="*/ 74318 h 271088"/>
              <a:gd name="connsiteX5" fmla="*/ 379570 w 379653"/>
              <a:gd name="connsiteY5" fmla="*/ 123551 h 271088"/>
              <a:gd name="connsiteX6" fmla="*/ 358816 w 379653"/>
              <a:gd name="connsiteY6" fmla="*/ 190065 h 271088"/>
              <a:gd name="connsiteX7" fmla="*/ 316070 w 379653"/>
              <a:gd name="connsiteY7" fmla="*/ 260076 h 271088"/>
              <a:gd name="connsiteX8" fmla="*/ 243069 w 379653"/>
              <a:gd name="connsiteY8" fmla="*/ 271088 h 271088"/>
              <a:gd name="connsiteX9" fmla="*/ 162046 w 379653"/>
              <a:gd name="connsiteY9" fmla="*/ 259513 h 271088"/>
              <a:gd name="connsiteX10" fmla="*/ 114421 w 379653"/>
              <a:gd name="connsiteY10" fmla="*/ 220690 h 271088"/>
              <a:gd name="connsiteX11" fmla="*/ 46299 w 379653"/>
              <a:gd name="connsiteY11" fmla="*/ 201640 h 271088"/>
              <a:gd name="connsiteX12" fmla="*/ 0 w 379653"/>
              <a:gd name="connsiteY12" fmla="*/ 97468 h 271088"/>
              <a:gd name="connsiteX13" fmla="*/ 46299 w 379653"/>
              <a:gd name="connsiteY13" fmla="*/ 39594 h 271088"/>
              <a:gd name="connsiteX14" fmla="*/ 81023 w 379653"/>
              <a:gd name="connsiteY14" fmla="*/ 39594 h 27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653" h="271088">
                <a:moveTo>
                  <a:pt x="81023" y="39594"/>
                </a:moveTo>
                <a:lnTo>
                  <a:pt x="127764" y="9252"/>
                </a:lnTo>
                <a:cubicBezTo>
                  <a:pt x="180815" y="20183"/>
                  <a:pt x="230690" y="-35560"/>
                  <a:pt x="286916" y="42046"/>
                </a:cubicBezTo>
                <a:cubicBezTo>
                  <a:pt x="307217" y="46989"/>
                  <a:pt x="333869" y="39233"/>
                  <a:pt x="354170" y="44176"/>
                </a:cubicBezTo>
                <a:lnTo>
                  <a:pt x="370390" y="74318"/>
                </a:lnTo>
                <a:cubicBezTo>
                  <a:pt x="369217" y="90729"/>
                  <a:pt x="380743" y="107140"/>
                  <a:pt x="379570" y="123551"/>
                </a:cubicBezTo>
                <a:lnTo>
                  <a:pt x="358816" y="190065"/>
                </a:lnTo>
                <a:cubicBezTo>
                  <a:pt x="335042" y="203877"/>
                  <a:pt x="339844" y="246264"/>
                  <a:pt x="316070" y="260076"/>
                </a:cubicBezTo>
                <a:lnTo>
                  <a:pt x="243069" y="271088"/>
                </a:lnTo>
                <a:lnTo>
                  <a:pt x="162046" y="259513"/>
                </a:lnTo>
                <a:lnTo>
                  <a:pt x="114421" y="220690"/>
                </a:lnTo>
                <a:lnTo>
                  <a:pt x="46299" y="201640"/>
                </a:lnTo>
                <a:lnTo>
                  <a:pt x="0" y="97468"/>
                </a:lnTo>
                <a:lnTo>
                  <a:pt x="46299" y="39594"/>
                </a:lnTo>
                <a:lnTo>
                  <a:pt x="81023" y="39594"/>
                </a:lnTo>
                <a:close/>
              </a:path>
            </a:pathLst>
          </a:custGeom>
          <a:solidFill>
            <a:srgbClr val="A8A8A8"/>
          </a:solidFill>
          <a:ln w="285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ZoneTexte 35">
            <a:extLst>
              <a:ext uri="{FF2B5EF4-FFF2-40B4-BE49-F238E27FC236}">
                <a16:creationId xmlns:a16="http://schemas.microsoft.com/office/drawing/2014/main" id="{A0A2ECE3-5380-45C2-8E21-EB4286D8C502}"/>
              </a:ext>
            </a:extLst>
          </p:cNvPr>
          <p:cNvSpPr txBox="1"/>
          <p:nvPr/>
        </p:nvSpPr>
        <p:spPr>
          <a:xfrm>
            <a:off x="9959377" y="1998292"/>
            <a:ext cx="14119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cs typeface="Calibri"/>
              </a:rPr>
              <a:t>Milieu humide ou hydrique</a:t>
            </a:r>
          </a:p>
        </p:txBody>
      </p:sp>
    </p:spTree>
    <p:extLst>
      <p:ext uri="{BB962C8B-B14F-4D97-AF65-F5344CB8AC3E}">
        <p14:creationId xmlns:p14="http://schemas.microsoft.com/office/powerpoint/2010/main" val="19895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ADE1340-EAA1-469B-9E9E-5B17F926FBC4}"/>
              </a:ext>
            </a:extLst>
          </p:cNvPr>
          <p:cNvSpPr txBox="1">
            <a:spLocks/>
          </p:cNvSpPr>
          <p:nvPr/>
        </p:nvSpPr>
        <p:spPr>
          <a:xfrm>
            <a:off x="3676022" y="698282"/>
            <a:ext cx="5335256"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solidFill>
                  <a:schemeClr val="bg1"/>
                </a:solidFill>
                <a:latin typeface="Arial"/>
                <a:cs typeface="Arial"/>
              </a:rPr>
              <a:t>Les outils de conservation de la MRC</a:t>
            </a:r>
            <a:endParaRPr lang="fr-CA" sz="2400" dirty="0">
              <a:solidFill>
                <a:schemeClr val="bg1"/>
              </a:solidFill>
              <a:latin typeface="Arial"/>
              <a:cs typeface="Arial"/>
            </a:endParaRPr>
          </a:p>
        </p:txBody>
      </p:sp>
      <p:pic>
        <p:nvPicPr>
          <p:cNvPr id="41" name="Image 40">
            <a:extLst>
              <a:ext uri="{FF2B5EF4-FFF2-40B4-BE49-F238E27FC236}">
                <a16:creationId xmlns:a16="http://schemas.microsoft.com/office/drawing/2014/main" id="{75A831FA-8F36-1243-B6FA-065CC1ABD4B3}"/>
              </a:ext>
            </a:extLst>
          </p:cNvPr>
          <p:cNvPicPr>
            <a:picLocks noChangeAspect="1"/>
          </p:cNvPicPr>
          <p:nvPr/>
        </p:nvPicPr>
        <p:blipFill>
          <a:blip r:embed="rId3"/>
          <a:stretch>
            <a:fillRect/>
          </a:stretch>
        </p:blipFill>
        <p:spPr>
          <a:xfrm>
            <a:off x="0" y="0"/>
            <a:ext cx="2340244" cy="2319894"/>
          </a:xfrm>
          <a:prstGeom prst="rect">
            <a:avLst/>
          </a:prstGeom>
        </p:spPr>
      </p:pic>
      <p:pic>
        <p:nvPicPr>
          <p:cNvPr id="42" name="Image 41">
            <a:extLst>
              <a:ext uri="{FF2B5EF4-FFF2-40B4-BE49-F238E27FC236}">
                <a16:creationId xmlns:a16="http://schemas.microsoft.com/office/drawing/2014/main" id="{DEEC6048-C807-3540-84FB-F0C481BD8B7A}"/>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0160" y="235017"/>
            <a:ext cx="1080000" cy="1080000"/>
          </a:xfrm>
          <a:prstGeom prst="rect">
            <a:avLst/>
          </a:prstGeom>
        </p:spPr>
      </p:pic>
      <p:sp>
        <p:nvSpPr>
          <p:cNvPr id="2" name="Rectangle 1">
            <a:extLst>
              <a:ext uri="{FF2B5EF4-FFF2-40B4-BE49-F238E27FC236}">
                <a16:creationId xmlns:a16="http://schemas.microsoft.com/office/drawing/2014/main" id="{1BF29E2A-32DC-4B9A-975D-7D6A137A1577}"/>
              </a:ext>
            </a:extLst>
          </p:cNvPr>
          <p:cNvSpPr/>
          <p:nvPr/>
        </p:nvSpPr>
        <p:spPr>
          <a:xfrm>
            <a:off x="2444567" y="2047137"/>
            <a:ext cx="7798166" cy="3456139"/>
          </a:xfrm>
          <a:prstGeom prst="rect">
            <a:avLst/>
          </a:prstGeom>
        </p:spPr>
        <p:txBody>
          <a:bodyPr wrap="square">
            <a:spAutoFit/>
          </a:bodyPr>
          <a:lstStyle/>
          <a:p>
            <a:pPr fontAlgn="base">
              <a:lnSpc>
                <a:spcPct val="150000"/>
              </a:lnSpc>
              <a:buFont typeface="Arial" panose="020B0604020202020204" pitchFamily="34" charset="0"/>
              <a:buChar char="•"/>
            </a:pPr>
            <a:r>
              <a:rPr lang="fr-CA" sz="2200" dirty="0">
                <a:solidFill>
                  <a:srgbClr val="2D2E83"/>
                </a:solidFill>
              </a:rPr>
              <a:t> Planification (ex. affectation, identification des MHH d’intérêt)</a:t>
            </a:r>
            <a:r>
              <a:rPr lang="en-US" sz="2200" dirty="0">
                <a:solidFill>
                  <a:srgbClr val="2D2E83"/>
                </a:solidFill>
              </a:rPr>
              <a:t>​</a:t>
            </a:r>
          </a:p>
          <a:p>
            <a:pPr fontAlgn="base">
              <a:lnSpc>
                <a:spcPct val="150000"/>
              </a:lnSpc>
              <a:buFont typeface="Arial" panose="020B0604020202020204" pitchFamily="34" charset="0"/>
              <a:buChar char="•"/>
            </a:pPr>
            <a:r>
              <a:rPr lang="fr-CA" sz="2200" dirty="0">
                <a:solidFill>
                  <a:srgbClr val="2D2E83"/>
                </a:solidFill>
              </a:rPr>
              <a:t> Réglementation (ex. PAE, PIIA, remblais-déblais)</a:t>
            </a:r>
            <a:r>
              <a:rPr lang="en-US" sz="2200" dirty="0">
                <a:solidFill>
                  <a:srgbClr val="2D2E83"/>
                </a:solidFill>
              </a:rPr>
              <a:t>​</a:t>
            </a:r>
          </a:p>
          <a:p>
            <a:pPr fontAlgn="base">
              <a:lnSpc>
                <a:spcPct val="150000"/>
              </a:lnSpc>
              <a:buFont typeface="Arial" panose="020B0604020202020204" pitchFamily="34" charset="0"/>
              <a:buChar char="•"/>
            </a:pPr>
            <a:r>
              <a:rPr lang="fr-CA" sz="2200" dirty="0">
                <a:solidFill>
                  <a:srgbClr val="2D2E83"/>
                </a:solidFill>
              </a:rPr>
              <a:t> Sensibilisation (ex. cahier du propriétaire)</a:t>
            </a:r>
            <a:r>
              <a:rPr lang="en-US" sz="2200" dirty="0">
                <a:solidFill>
                  <a:srgbClr val="2D2E83"/>
                </a:solidFill>
              </a:rPr>
              <a:t>​</a:t>
            </a:r>
          </a:p>
          <a:p>
            <a:pPr fontAlgn="base">
              <a:lnSpc>
                <a:spcPct val="150000"/>
              </a:lnSpc>
              <a:buFont typeface="Arial" panose="020B0604020202020204" pitchFamily="34" charset="0"/>
              <a:buChar char="•"/>
            </a:pPr>
            <a:r>
              <a:rPr lang="fr-CA" sz="2200" dirty="0">
                <a:solidFill>
                  <a:srgbClr val="2D2E83"/>
                </a:solidFill>
              </a:rPr>
              <a:t> Programme d’achat des propriétés</a:t>
            </a:r>
            <a:r>
              <a:rPr lang="en-US" sz="2200" dirty="0">
                <a:solidFill>
                  <a:srgbClr val="2D2E83"/>
                </a:solidFill>
              </a:rPr>
              <a:t>​</a:t>
            </a:r>
          </a:p>
          <a:p>
            <a:pPr fontAlgn="base">
              <a:lnSpc>
                <a:spcPct val="150000"/>
              </a:lnSpc>
              <a:buFont typeface="Arial" panose="020B0604020202020204" pitchFamily="34" charset="0"/>
              <a:buChar char="•"/>
            </a:pPr>
            <a:r>
              <a:rPr lang="fr-CA" sz="2200" dirty="0">
                <a:solidFill>
                  <a:srgbClr val="2D2E83"/>
                </a:solidFill>
              </a:rPr>
              <a:t> Acquisition de connaissances</a:t>
            </a:r>
          </a:p>
          <a:p>
            <a:pPr fontAlgn="base">
              <a:lnSpc>
                <a:spcPct val="150000"/>
              </a:lnSpc>
              <a:buFont typeface="Arial" panose="020B0604020202020204" pitchFamily="34" charset="0"/>
              <a:buChar char="•"/>
            </a:pPr>
            <a:endParaRPr lang="fr-CA" sz="1050" dirty="0">
              <a:solidFill>
                <a:srgbClr val="2D2E83"/>
              </a:solidFill>
            </a:endParaRPr>
          </a:p>
          <a:p>
            <a:pPr fontAlgn="base">
              <a:lnSpc>
                <a:spcPct val="150000"/>
              </a:lnSpc>
            </a:pPr>
            <a:r>
              <a:rPr lang="fr-CA" sz="2200" dirty="0">
                <a:solidFill>
                  <a:srgbClr val="2D2E83"/>
                </a:solidFill>
              </a:rPr>
              <a:t>									Pour ne nommer que ceux-là…</a:t>
            </a:r>
            <a:endParaRPr lang="en-US" sz="2200" dirty="0">
              <a:solidFill>
                <a:srgbClr val="2D2E83"/>
              </a:solidFill>
            </a:endParaRPr>
          </a:p>
        </p:txBody>
      </p:sp>
      <p:sp>
        <p:nvSpPr>
          <p:cNvPr id="15" name="Rectangle 14">
            <a:extLst>
              <a:ext uri="{FF2B5EF4-FFF2-40B4-BE49-F238E27FC236}">
                <a16:creationId xmlns:a16="http://schemas.microsoft.com/office/drawing/2014/main" id="{298D355C-E73F-4040-811E-448366D778A4}"/>
              </a:ext>
            </a:extLst>
          </p:cNvPr>
          <p:cNvSpPr/>
          <p:nvPr/>
        </p:nvSpPr>
        <p:spPr>
          <a:xfrm>
            <a:off x="1859417" y="1616250"/>
            <a:ext cx="8760904" cy="430887"/>
          </a:xfrm>
          <a:prstGeom prst="rect">
            <a:avLst/>
          </a:prstGeom>
        </p:spPr>
        <p:txBody>
          <a:bodyPr wrap="square" lIns="91440" tIns="45720" rIns="91440" bIns="45720" anchor="t">
            <a:spAutoFit/>
          </a:bodyPr>
          <a:lstStyle/>
          <a:p>
            <a:pPr algn="ctr"/>
            <a:r>
              <a:rPr lang="fr-CA" sz="2200" b="1" dirty="0">
                <a:latin typeface="Calibri"/>
                <a:ea typeface="+mn-lt"/>
                <a:cs typeface="+mn-lt"/>
              </a:rPr>
              <a:t>Plusieurs moyens possibles pour contribuer à l’atteinte des objectifs</a:t>
            </a:r>
            <a:endParaRPr lang="fr-CA" sz="2200" b="1" dirty="0">
              <a:latin typeface="Calibri"/>
              <a:ea typeface="+mn-lt"/>
              <a:cs typeface="Calibri"/>
            </a:endParaRPr>
          </a:p>
        </p:txBody>
      </p:sp>
      <p:sp>
        <p:nvSpPr>
          <p:cNvPr id="8" name="ZoneTexte 7">
            <a:extLst>
              <a:ext uri="{FF2B5EF4-FFF2-40B4-BE49-F238E27FC236}">
                <a16:creationId xmlns:a16="http://schemas.microsoft.com/office/drawing/2014/main" id="{E0B88B20-2216-4047-8493-D55E0EB40916}"/>
              </a:ext>
            </a:extLst>
          </p:cNvPr>
          <p:cNvSpPr txBox="1"/>
          <p:nvPr/>
        </p:nvSpPr>
        <p:spPr>
          <a:xfrm>
            <a:off x="-622162" y="1218652"/>
            <a:ext cx="2771021" cy="738664"/>
          </a:xfrm>
          <a:prstGeom prst="rect">
            <a:avLst/>
          </a:prstGeom>
          <a:noFill/>
        </p:spPr>
        <p:txBody>
          <a:bodyPr wrap="square" lIns="91440" tIns="45720" rIns="91440" bIns="45720" rtlCol="0" anchor="t">
            <a:spAutoFit/>
          </a:bodyPr>
          <a:lstStyle/>
          <a:p>
            <a:pPr algn="ctr"/>
            <a:r>
              <a:rPr lang="fr-CA" sz="1400" b="1" dirty="0">
                <a:cs typeface="Arial"/>
              </a:rPr>
              <a:t>Favoriser l’atteinte </a:t>
            </a:r>
          </a:p>
          <a:p>
            <a:pPr algn="ctr"/>
            <a:r>
              <a:rPr lang="fr-CA" sz="1400" b="1" dirty="0">
                <a:cs typeface="Arial"/>
              </a:rPr>
              <a:t>de l’aucune perte </a:t>
            </a:r>
          </a:p>
          <a:p>
            <a:pPr algn="ctr"/>
            <a:r>
              <a:rPr lang="fr-CA" sz="1400" b="1" dirty="0">
                <a:cs typeface="Arial"/>
              </a:rPr>
              <a:t>nette de MHH</a:t>
            </a:r>
            <a:endParaRPr lang="fr-CA" sz="1400" b="1" dirty="0">
              <a:cs typeface="Calibri" panose="020F0502020204030204"/>
            </a:endParaRPr>
          </a:p>
        </p:txBody>
      </p:sp>
    </p:spTree>
    <p:extLst>
      <p:ext uri="{BB962C8B-B14F-4D97-AF65-F5344CB8AC3E}">
        <p14:creationId xmlns:p14="http://schemas.microsoft.com/office/powerpoint/2010/main" val="14052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A0D70BF-3924-B946-BE89-AE7C88F2F274}"/>
              </a:ext>
            </a:extLst>
          </p:cNvPr>
          <p:cNvPicPr>
            <a:picLocks noChangeAspect="1"/>
          </p:cNvPicPr>
          <p:nvPr/>
        </p:nvPicPr>
        <p:blipFill>
          <a:blip r:embed="rId3"/>
          <a:stretch>
            <a:fillRect/>
          </a:stretch>
        </p:blipFill>
        <p:spPr>
          <a:xfrm>
            <a:off x="0" y="0"/>
            <a:ext cx="2340244" cy="2319894"/>
          </a:xfrm>
          <a:prstGeom prst="rect">
            <a:avLst/>
          </a:prstGeom>
        </p:spPr>
      </p:pic>
      <p:sp>
        <p:nvSpPr>
          <p:cNvPr id="3" name="Rectangle 2">
            <a:extLst>
              <a:ext uri="{FF2B5EF4-FFF2-40B4-BE49-F238E27FC236}">
                <a16:creationId xmlns:a16="http://schemas.microsoft.com/office/drawing/2014/main" id="{7DBEA8E9-A2D1-4826-A1F8-67943DA9F0DC}"/>
              </a:ext>
            </a:extLst>
          </p:cNvPr>
          <p:cNvSpPr/>
          <p:nvPr/>
        </p:nvSpPr>
        <p:spPr>
          <a:xfrm>
            <a:off x="7996296" y="2658209"/>
            <a:ext cx="3681976" cy="1785104"/>
          </a:xfrm>
          <a:prstGeom prst="rect">
            <a:avLst/>
          </a:prstGeom>
        </p:spPr>
        <p:txBody>
          <a:bodyPr wrap="square" lIns="91440" tIns="45720" rIns="91440" bIns="45720" anchor="t">
            <a:spAutoFit/>
          </a:bodyPr>
          <a:lstStyle/>
          <a:p>
            <a:r>
              <a:rPr lang="fr-CA" sz="2200" dirty="0"/>
              <a:t>Un bassin versant est une portion de territoire dont toutes les précipitations sont recueillies et entraînées vers un même endroit</a:t>
            </a:r>
          </a:p>
        </p:txBody>
      </p:sp>
      <p:pic>
        <p:nvPicPr>
          <p:cNvPr id="13" name="Image 12">
            <a:extLst>
              <a:ext uri="{FF2B5EF4-FFF2-40B4-BE49-F238E27FC236}">
                <a16:creationId xmlns:a16="http://schemas.microsoft.com/office/drawing/2014/main" id="{DD23852D-9A25-3C4B-81FA-755115FB6C2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863" y="161822"/>
            <a:ext cx="1080000" cy="1080000"/>
          </a:xfrm>
          <a:prstGeom prst="rect">
            <a:avLst/>
          </a:prstGeom>
        </p:spPr>
      </p:pic>
      <p:sp>
        <p:nvSpPr>
          <p:cNvPr id="14" name="ZoneTexte 13">
            <a:extLst>
              <a:ext uri="{FF2B5EF4-FFF2-40B4-BE49-F238E27FC236}">
                <a16:creationId xmlns:a16="http://schemas.microsoft.com/office/drawing/2014/main" id="{2A6EFC8A-4D15-7B46-99FB-26082BC00675}"/>
              </a:ext>
            </a:extLst>
          </p:cNvPr>
          <p:cNvSpPr txBox="1"/>
          <p:nvPr/>
        </p:nvSpPr>
        <p:spPr>
          <a:xfrm>
            <a:off x="-8744" y="1217026"/>
            <a:ext cx="2771022" cy="738664"/>
          </a:xfrm>
          <a:prstGeom prst="rect">
            <a:avLst/>
          </a:prstGeom>
          <a:noFill/>
        </p:spPr>
        <p:txBody>
          <a:bodyPr wrap="square" lIns="91440" tIns="45720" rIns="91440" bIns="45720" rtlCol="0" anchor="t">
            <a:spAutoFit/>
          </a:bodyPr>
          <a:lstStyle/>
          <a:p>
            <a:r>
              <a:rPr lang="fr-CA" sz="1400" b="1" dirty="0">
                <a:cs typeface="Arial"/>
              </a:rPr>
              <a:t>Assurer une gestion </a:t>
            </a:r>
          </a:p>
          <a:p>
            <a:r>
              <a:rPr lang="fr-CA" sz="1400" b="1" dirty="0">
                <a:cs typeface="Arial"/>
              </a:rPr>
              <a:t>cohérente des </a:t>
            </a:r>
            <a:br>
              <a:rPr lang="fr-CA" sz="1400" b="1" dirty="0">
                <a:cs typeface="Arial"/>
              </a:rPr>
            </a:br>
            <a:r>
              <a:rPr lang="fr-CA" sz="1400" b="1" dirty="0">
                <a:cs typeface="Arial"/>
              </a:rPr>
              <a:t>bassins versants </a:t>
            </a:r>
            <a:endParaRPr lang="fr-CA" sz="1400" b="1" dirty="0">
              <a:cs typeface="Calibri"/>
            </a:endParaRPr>
          </a:p>
        </p:txBody>
      </p:sp>
      <p:pic>
        <p:nvPicPr>
          <p:cNvPr id="15" name="Image 14">
            <a:extLst>
              <a:ext uri="{FF2B5EF4-FFF2-40B4-BE49-F238E27FC236}">
                <a16:creationId xmlns:a16="http://schemas.microsoft.com/office/drawing/2014/main" id="{F3C069B8-600E-104C-8DDB-D11AFCFE76E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863" y="151567"/>
            <a:ext cx="1080000" cy="1080000"/>
          </a:xfrm>
          <a:prstGeom prst="rect">
            <a:avLst/>
          </a:prstGeom>
        </p:spPr>
      </p:pic>
      <p:sp>
        <p:nvSpPr>
          <p:cNvPr id="2" name="ZoneTexte 1">
            <a:extLst>
              <a:ext uri="{FF2B5EF4-FFF2-40B4-BE49-F238E27FC236}">
                <a16:creationId xmlns:a16="http://schemas.microsoft.com/office/drawing/2014/main" id="{BE988B78-A749-BF4D-BB52-E92A73718B78}"/>
              </a:ext>
            </a:extLst>
          </p:cNvPr>
          <p:cNvSpPr txBox="1"/>
          <p:nvPr/>
        </p:nvSpPr>
        <p:spPr>
          <a:xfrm>
            <a:off x="2662107" y="593822"/>
            <a:ext cx="4407370" cy="648000"/>
          </a:xfrm>
          <a:prstGeom prst="rect">
            <a:avLst/>
          </a:prstGeom>
          <a:solidFill>
            <a:schemeClr val="accent4"/>
          </a:solidFill>
        </p:spPr>
        <p:txBody>
          <a:bodyPr wrap="square" rtlCol="0" anchor="ctr">
            <a:spAutoFit/>
          </a:bodyPr>
          <a:lstStyle/>
          <a:p>
            <a:pPr algn="ctr"/>
            <a:r>
              <a:rPr lang="fr-FR" sz="2400" dirty="0">
                <a:solidFill>
                  <a:schemeClr val="bg1"/>
                </a:solidFill>
              </a:rPr>
              <a:t>Qu’est-ce qu’un bassin versant ?</a:t>
            </a:r>
          </a:p>
        </p:txBody>
      </p:sp>
      <p:pic>
        <p:nvPicPr>
          <p:cNvPr id="10" name="Image 9">
            <a:extLst>
              <a:ext uri="{FF2B5EF4-FFF2-40B4-BE49-F238E27FC236}">
                <a16:creationId xmlns:a16="http://schemas.microsoft.com/office/drawing/2014/main" id="{92258783-208A-47D2-BF2D-D143EDEDC4AF}"/>
              </a:ext>
            </a:extLst>
          </p:cNvPr>
          <p:cNvPicPr>
            <a:picLocks noChangeAspect="1"/>
          </p:cNvPicPr>
          <p:nvPr/>
        </p:nvPicPr>
        <p:blipFill>
          <a:blip r:embed="rId5"/>
          <a:stretch>
            <a:fillRect/>
          </a:stretch>
        </p:blipFill>
        <p:spPr>
          <a:xfrm>
            <a:off x="1401863" y="1729812"/>
            <a:ext cx="6342961" cy="3432929"/>
          </a:xfrm>
          <a:prstGeom prst="rect">
            <a:avLst/>
          </a:prstGeom>
        </p:spPr>
      </p:pic>
      <p:cxnSp>
        <p:nvCxnSpPr>
          <p:cNvPr id="9" name="Connecteur droit avec flèche 8">
            <a:extLst>
              <a:ext uri="{FF2B5EF4-FFF2-40B4-BE49-F238E27FC236}">
                <a16:creationId xmlns:a16="http://schemas.microsoft.com/office/drawing/2014/main" id="{F2BD953F-962F-4787-B7EC-0EA3B2DB295E}"/>
              </a:ext>
            </a:extLst>
          </p:cNvPr>
          <p:cNvCxnSpPr>
            <a:cxnSpLocks/>
          </p:cNvCxnSpPr>
          <p:nvPr/>
        </p:nvCxnSpPr>
        <p:spPr>
          <a:xfrm flipH="1">
            <a:off x="5095528" y="2007494"/>
            <a:ext cx="105023" cy="429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F275C43-695A-42E0-B682-09DDF6BE668C}"/>
              </a:ext>
            </a:extLst>
          </p:cNvPr>
          <p:cNvSpPr/>
          <p:nvPr/>
        </p:nvSpPr>
        <p:spPr>
          <a:xfrm>
            <a:off x="4378262" y="1584572"/>
            <a:ext cx="3126538" cy="431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Ligne de partage des eaux</a:t>
            </a:r>
          </a:p>
        </p:txBody>
      </p:sp>
    </p:spTree>
    <p:extLst>
      <p:ext uri="{BB962C8B-B14F-4D97-AF65-F5344CB8AC3E}">
        <p14:creationId xmlns:p14="http://schemas.microsoft.com/office/powerpoint/2010/main" val="11309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CA19489-2215-D049-8461-E07033710CFE}"/>
              </a:ext>
            </a:extLst>
          </p:cNvPr>
          <p:cNvSpPr txBox="1"/>
          <p:nvPr/>
        </p:nvSpPr>
        <p:spPr>
          <a:xfrm>
            <a:off x="4175400" y="1267520"/>
            <a:ext cx="3841200" cy="468000"/>
          </a:xfrm>
          <a:prstGeom prst="rect">
            <a:avLst/>
          </a:prstGeom>
          <a:solidFill>
            <a:schemeClr val="accent4"/>
          </a:solidFill>
        </p:spPr>
        <p:txBody>
          <a:bodyPr wrap="none" rtlCol="0" anchor="ctr">
            <a:spAutoFit/>
          </a:bodyPr>
          <a:lstStyle/>
          <a:p>
            <a:pPr algn="ctr"/>
            <a:r>
              <a:rPr lang="fr-FR" sz="2400" dirty="0">
                <a:solidFill>
                  <a:schemeClr val="bg1"/>
                </a:solidFill>
              </a:rPr>
              <a:t>Pourquoi ?</a:t>
            </a:r>
          </a:p>
        </p:txBody>
      </p:sp>
      <p:sp>
        <p:nvSpPr>
          <p:cNvPr id="7" name="Rectangle 6">
            <a:extLst>
              <a:ext uri="{FF2B5EF4-FFF2-40B4-BE49-F238E27FC236}">
                <a16:creationId xmlns:a16="http://schemas.microsoft.com/office/drawing/2014/main" id="{89595D4A-1EF1-A64F-BD83-9036785ACF98}"/>
              </a:ext>
            </a:extLst>
          </p:cNvPr>
          <p:cNvSpPr/>
          <p:nvPr/>
        </p:nvSpPr>
        <p:spPr>
          <a:xfrm>
            <a:off x="1859417" y="2012225"/>
            <a:ext cx="8760904" cy="707886"/>
          </a:xfrm>
          <a:prstGeom prst="rect">
            <a:avLst/>
          </a:prstGeom>
        </p:spPr>
        <p:txBody>
          <a:bodyPr wrap="square" lIns="91440" tIns="45720" rIns="91440" bIns="45720" anchor="t">
            <a:spAutoFit/>
          </a:bodyPr>
          <a:lstStyle/>
          <a:p>
            <a:pPr algn="ctr"/>
            <a:r>
              <a:rPr lang="fr-CA" sz="2000" dirty="0">
                <a:latin typeface="Calibri"/>
                <a:ea typeface="+mn-lt"/>
                <a:cs typeface="+mn-lt"/>
              </a:rPr>
              <a:t>Le PRMHH doit contribuer à une meilleure gouvernance </a:t>
            </a:r>
            <a:br>
              <a:rPr lang="fr-CA" sz="2000" dirty="0">
                <a:latin typeface="Calibri"/>
                <a:ea typeface="+mn-lt"/>
                <a:cs typeface="+mn-lt"/>
              </a:rPr>
            </a:br>
            <a:r>
              <a:rPr lang="fr-CA" sz="2000" dirty="0">
                <a:latin typeface="Calibri"/>
                <a:ea typeface="+mn-lt"/>
                <a:cs typeface="+mn-lt"/>
              </a:rPr>
              <a:t>de l’eau et des milieux associés</a:t>
            </a:r>
            <a:endParaRPr lang="fr-CA" sz="2000" dirty="0">
              <a:latin typeface="Calibri"/>
              <a:ea typeface="+mn-lt"/>
              <a:cs typeface="Calibri"/>
            </a:endParaRPr>
          </a:p>
        </p:txBody>
      </p:sp>
      <p:sp>
        <p:nvSpPr>
          <p:cNvPr id="9" name="ZoneTexte 8">
            <a:extLst>
              <a:ext uri="{FF2B5EF4-FFF2-40B4-BE49-F238E27FC236}">
                <a16:creationId xmlns:a16="http://schemas.microsoft.com/office/drawing/2014/main" id="{3E58F3AB-C603-5849-981B-0C4FF98E3242}"/>
              </a:ext>
            </a:extLst>
          </p:cNvPr>
          <p:cNvSpPr txBox="1"/>
          <p:nvPr/>
        </p:nvSpPr>
        <p:spPr>
          <a:xfrm>
            <a:off x="4176120" y="2928408"/>
            <a:ext cx="3840480" cy="461665"/>
          </a:xfrm>
          <a:prstGeom prst="rect">
            <a:avLst/>
          </a:prstGeom>
          <a:solidFill>
            <a:schemeClr val="accent4"/>
          </a:solidFill>
        </p:spPr>
        <p:txBody>
          <a:bodyPr wrap="square" rtlCol="0" anchor="ctr">
            <a:spAutoFit/>
          </a:bodyPr>
          <a:lstStyle/>
          <a:p>
            <a:pPr algn="ctr"/>
            <a:r>
              <a:rPr lang="fr-FR" sz="2400" dirty="0">
                <a:solidFill>
                  <a:schemeClr val="bg1"/>
                </a:solidFill>
              </a:rPr>
              <a:t>Comment ?</a:t>
            </a:r>
          </a:p>
        </p:txBody>
      </p:sp>
      <p:sp>
        <p:nvSpPr>
          <p:cNvPr id="12" name="Espace réservé du contenu 2">
            <a:extLst>
              <a:ext uri="{FF2B5EF4-FFF2-40B4-BE49-F238E27FC236}">
                <a16:creationId xmlns:a16="http://schemas.microsoft.com/office/drawing/2014/main" id="{67C6F4EF-1D07-1D44-8C5B-D65659CE3699}"/>
              </a:ext>
            </a:extLst>
          </p:cNvPr>
          <p:cNvSpPr txBox="1">
            <a:spLocks/>
          </p:cNvSpPr>
          <p:nvPr/>
        </p:nvSpPr>
        <p:spPr>
          <a:xfrm>
            <a:off x="1254632" y="3599269"/>
            <a:ext cx="9622918" cy="1077241"/>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fr-CA" sz="2000" dirty="0">
                <a:latin typeface="Calibri"/>
                <a:cs typeface="Arial"/>
              </a:rPr>
              <a:t>En intégrant la prise en compte de la gestion par bassin versant dès l'amorce du PRMHH</a:t>
            </a:r>
          </a:p>
          <a:p>
            <a:pPr marL="285750" indent="-285750">
              <a:spcAft>
                <a:spcPts val="600"/>
              </a:spcAft>
              <a:buFont typeface="Arial" panose="020B0604020202020204" pitchFamily="34" charset="0"/>
              <a:buChar char="•"/>
            </a:pPr>
            <a:r>
              <a:rPr lang="fr-CA" sz="2000" dirty="0">
                <a:cs typeface="Arial"/>
              </a:rPr>
              <a:t>En consultant </a:t>
            </a:r>
            <a:r>
              <a:rPr lang="fr-CA" sz="2000" dirty="0">
                <a:cs typeface="Calibri"/>
              </a:rPr>
              <a:t>les OBV / TCR / CRE et autres MRC avec qui elles partagent un bassin versant commun</a:t>
            </a:r>
            <a:endParaRPr lang="fr-CA" sz="2000" dirty="0">
              <a:cs typeface="Arial"/>
            </a:endParaRPr>
          </a:p>
          <a:p>
            <a:pPr marL="285750" indent="-285750">
              <a:spcAft>
                <a:spcPts val="600"/>
              </a:spcAft>
              <a:buFont typeface="Arial" panose="020B0604020202020204" pitchFamily="34" charset="0"/>
              <a:buChar char="•"/>
            </a:pPr>
            <a:r>
              <a:rPr lang="fr-CA" sz="2000" dirty="0">
                <a:latin typeface="Calibri"/>
                <a:cs typeface="Arial"/>
              </a:rPr>
              <a:t>En tenant compte des préoccupations des acteurs de l'eau consignées dans les PDE </a:t>
            </a:r>
          </a:p>
          <a:p>
            <a:endParaRPr lang="fr-CA" sz="2000" dirty="0">
              <a:solidFill>
                <a:srgbClr val="020206"/>
              </a:solidFill>
              <a:latin typeface="Arial"/>
              <a:cs typeface="Arial"/>
            </a:endParaRPr>
          </a:p>
          <a:p>
            <a:endParaRPr lang="fr-CA" sz="2000" b="1" dirty="0">
              <a:solidFill>
                <a:srgbClr val="020206"/>
              </a:solidFill>
              <a:latin typeface="Arial"/>
              <a:cs typeface="Arial"/>
            </a:endParaRPr>
          </a:p>
        </p:txBody>
      </p:sp>
      <p:pic>
        <p:nvPicPr>
          <p:cNvPr id="10" name="Image 9">
            <a:extLst>
              <a:ext uri="{FF2B5EF4-FFF2-40B4-BE49-F238E27FC236}">
                <a16:creationId xmlns:a16="http://schemas.microsoft.com/office/drawing/2014/main" id="{FA173123-4D16-ED47-B4AA-E3F0ED6AB637}"/>
              </a:ext>
            </a:extLst>
          </p:cNvPr>
          <p:cNvPicPr>
            <a:picLocks noChangeAspect="1"/>
          </p:cNvPicPr>
          <p:nvPr/>
        </p:nvPicPr>
        <p:blipFill>
          <a:blip r:embed="rId3"/>
          <a:stretch>
            <a:fillRect/>
          </a:stretch>
        </p:blipFill>
        <p:spPr>
          <a:xfrm>
            <a:off x="0" y="0"/>
            <a:ext cx="2340244" cy="2319894"/>
          </a:xfrm>
          <a:prstGeom prst="rect">
            <a:avLst/>
          </a:prstGeom>
        </p:spPr>
      </p:pic>
      <p:pic>
        <p:nvPicPr>
          <p:cNvPr id="14" name="Image 13">
            <a:extLst>
              <a:ext uri="{FF2B5EF4-FFF2-40B4-BE49-F238E27FC236}">
                <a16:creationId xmlns:a16="http://schemas.microsoft.com/office/drawing/2014/main" id="{B0E174DD-5F6F-474F-8A93-FECDF4DA3877}"/>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863" y="151567"/>
            <a:ext cx="1080000" cy="1080000"/>
          </a:xfrm>
          <a:prstGeom prst="rect">
            <a:avLst/>
          </a:prstGeom>
        </p:spPr>
      </p:pic>
      <p:sp>
        <p:nvSpPr>
          <p:cNvPr id="11" name="ZoneTexte 10">
            <a:extLst>
              <a:ext uri="{FF2B5EF4-FFF2-40B4-BE49-F238E27FC236}">
                <a16:creationId xmlns:a16="http://schemas.microsoft.com/office/drawing/2014/main" id="{0EB63892-B9F4-487B-A43D-86293FE2C95C}"/>
              </a:ext>
            </a:extLst>
          </p:cNvPr>
          <p:cNvSpPr txBox="1"/>
          <p:nvPr/>
        </p:nvSpPr>
        <p:spPr>
          <a:xfrm>
            <a:off x="-8744" y="1217026"/>
            <a:ext cx="2771022" cy="738664"/>
          </a:xfrm>
          <a:prstGeom prst="rect">
            <a:avLst/>
          </a:prstGeom>
          <a:noFill/>
        </p:spPr>
        <p:txBody>
          <a:bodyPr wrap="square" lIns="91440" tIns="45720" rIns="91440" bIns="45720" rtlCol="0" anchor="t">
            <a:spAutoFit/>
          </a:bodyPr>
          <a:lstStyle/>
          <a:p>
            <a:r>
              <a:rPr lang="fr-CA" sz="1400" b="1" dirty="0">
                <a:cs typeface="Arial"/>
              </a:rPr>
              <a:t>Assurer une gestion </a:t>
            </a:r>
          </a:p>
          <a:p>
            <a:r>
              <a:rPr lang="fr-CA" sz="1400" b="1" dirty="0">
                <a:cs typeface="Arial"/>
              </a:rPr>
              <a:t>cohérente des </a:t>
            </a:r>
            <a:br>
              <a:rPr lang="fr-CA" sz="1400" b="1" dirty="0">
                <a:cs typeface="Arial"/>
              </a:rPr>
            </a:br>
            <a:r>
              <a:rPr lang="fr-CA" sz="1400" b="1" dirty="0">
                <a:cs typeface="Arial"/>
              </a:rPr>
              <a:t>bassins versants </a:t>
            </a:r>
            <a:endParaRPr lang="fr-CA" sz="1400" b="1" dirty="0">
              <a:cs typeface="Calibri"/>
            </a:endParaRPr>
          </a:p>
        </p:txBody>
      </p:sp>
      <p:sp>
        <p:nvSpPr>
          <p:cNvPr id="15" name="ZoneTexte 14">
            <a:extLst>
              <a:ext uri="{FF2B5EF4-FFF2-40B4-BE49-F238E27FC236}">
                <a16:creationId xmlns:a16="http://schemas.microsoft.com/office/drawing/2014/main" id="{27111245-D405-41A8-9B0F-86CF1CB9F419}"/>
              </a:ext>
            </a:extLst>
          </p:cNvPr>
          <p:cNvSpPr txBox="1">
            <a:spLocks noChangeAspect="1"/>
          </p:cNvSpPr>
          <p:nvPr/>
        </p:nvSpPr>
        <p:spPr>
          <a:xfrm>
            <a:off x="2943758" y="374588"/>
            <a:ext cx="5820643" cy="523220"/>
          </a:xfrm>
          <a:prstGeom prst="rect">
            <a:avLst/>
          </a:prstGeom>
          <a:solidFill>
            <a:schemeClr val="accent4"/>
          </a:solidFill>
        </p:spPr>
        <p:txBody>
          <a:bodyPr wrap="square" rtlCol="0" anchor="ctr">
            <a:spAutoFit/>
          </a:bodyPr>
          <a:lstStyle/>
          <a:p>
            <a:pPr algn="ctr"/>
            <a:r>
              <a:rPr lang="fr-FR" sz="2800" dirty="0">
                <a:solidFill>
                  <a:schemeClr val="bg1"/>
                </a:solidFill>
              </a:rPr>
              <a:t>En ce qui concerne les PRMHH…</a:t>
            </a:r>
          </a:p>
        </p:txBody>
      </p:sp>
    </p:spTree>
    <p:extLst>
      <p:ext uri="{BB962C8B-B14F-4D97-AF65-F5344CB8AC3E}">
        <p14:creationId xmlns:p14="http://schemas.microsoft.com/office/powerpoint/2010/main" val="324139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097E637-B78E-7E4D-A0C7-304D90CDAAC5}"/>
              </a:ext>
            </a:extLst>
          </p:cNvPr>
          <p:cNvPicPr>
            <a:picLocks noChangeAspect="1"/>
          </p:cNvPicPr>
          <p:nvPr/>
        </p:nvPicPr>
        <p:blipFill>
          <a:blip r:embed="rId3"/>
          <a:stretch>
            <a:fillRect/>
          </a:stretch>
        </p:blipFill>
        <p:spPr>
          <a:xfrm>
            <a:off x="0" y="0"/>
            <a:ext cx="2340244" cy="2319894"/>
          </a:xfrm>
          <a:prstGeom prst="rect">
            <a:avLst/>
          </a:prstGeom>
        </p:spPr>
      </p:pic>
      <p:pic>
        <p:nvPicPr>
          <p:cNvPr id="5" name="Image 4">
            <a:extLst>
              <a:ext uri="{FF2B5EF4-FFF2-40B4-BE49-F238E27FC236}">
                <a16:creationId xmlns:a16="http://schemas.microsoft.com/office/drawing/2014/main" id="{4780E370-B39E-1F43-8A7D-50BA3D05D110}"/>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608" y="118692"/>
            <a:ext cx="1080000" cy="1080000"/>
          </a:xfrm>
          <a:prstGeom prst="rect">
            <a:avLst/>
          </a:prstGeom>
        </p:spPr>
      </p:pic>
      <p:sp>
        <p:nvSpPr>
          <p:cNvPr id="6" name="ZoneTexte 5">
            <a:extLst>
              <a:ext uri="{FF2B5EF4-FFF2-40B4-BE49-F238E27FC236}">
                <a16:creationId xmlns:a16="http://schemas.microsoft.com/office/drawing/2014/main" id="{57FA780B-7DE0-0340-A403-3D23B59AD221}"/>
              </a:ext>
            </a:extLst>
          </p:cNvPr>
          <p:cNvSpPr txBox="1"/>
          <p:nvPr/>
        </p:nvSpPr>
        <p:spPr>
          <a:xfrm>
            <a:off x="0" y="1065275"/>
            <a:ext cx="2771022" cy="954107"/>
          </a:xfrm>
          <a:prstGeom prst="rect">
            <a:avLst/>
          </a:prstGeom>
          <a:noFill/>
        </p:spPr>
        <p:txBody>
          <a:bodyPr wrap="square" lIns="91440" tIns="45720" rIns="91440" bIns="45720" rtlCol="0" anchor="t">
            <a:spAutoFit/>
          </a:bodyPr>
          <a:lstStyle/>
          <a:p>
            <a:r>
              <a:rPr lang="fr-CA" sz="1400" b="1" dirty="0">
                <a:cs typeface="Arial"/>
              </a:rPr>
              <a:t>Tenir compte </a:t>
            </a:r>
          </a:p>
          <a:p>
            <a:r>
              <a:rPr lang="fr-CA" sz="1400" b="1" dirty="0">
                <a:cs typeface="Arial"/>
              </a:rPr>
              <a:t>des enjeux liés </a:t>
            </a:r>
          </a:p>
          <a:p>
            <a:r>
              <a:rPr lang="fr-CA" sz="1400" b="1" dirty="0">
                <a:cs typeface="Arial"/>
              </a:rPr>
              <a:t>aux changements </a:t>
            </a:r>
          </a:p>
          <a:p>
            <a:r>
              <a:rPr lang="fr-CA" sz="1400" b="1" dirty="0">
                <a:cs typeface="Arial"/>
              </a:rPr>
              <a:t>climatiques</a:t>
            </a:r>
          </a:p>
        </p:txBody>
      </p:sp>
      <p:pic>
        <p:nvPicPr>
          <p:cNvPr id="7" name="Image 6">
            <a:extLst>
              <a:ext uri="{FF2B5EF4-FFF2-40B4-BE49-F238E27FC236}">
                <a16:creationId xmlns:a16="http://schemas.microsoft.com/office/drawing/2014/main" id="{D0C3838E-5E41-6845-9005-56DFE3DC2F52}"/>
              </a:ext>
            </a:extLst>
          </p:cNvPr>
          <p:cNvPicPr>
            <a:picLocks noChangeAspect="1"/>
          </p:cNvPicPr>
          <p:nvPr/>
        </p:nvPicPr>
        <p:blipFill>
          <a:blip r:embed="rId5"/>
          <a:stretch>
            <a:fillRect/>
          </a:stretch>
        </p:blipFill>
        <p:spPr>
          <a:xfrm>
            <a:off x="3009630" y="991998"/>
            <a:ext cx="6065667" cy="4087377"/>
          </a:xfrm>
          <a:prstGeom prst="rect">
            <a:avLst/>
          </a:prstGeom>
        </p:spPr>
      </p:pic>
    </p:spTree>
    <p:extLst>
      <p:ext uri="{BB962C8B-B14F-4D97-AF65-F5344CB8AC3E}">
        <p14:creationId xmlns:p14="http://schemas.microsoft.com/office/powerpoint/2010/main" val="358713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CA19489-2215-D049-8461-E07033710CFE}"/>
              </a:ext>
            </a:extLst>
          </p:cNvPr>
          <p:cNvSpPr txBox="1"/>
          <p:nvPr/>
        </p:nvSpPr>
        <p:spPr>
          <a:xfrm>
            <a:off x="4094870" y="1224344"/>
            <a:ext cx="3841200" cy="468000"/>
          </a:xfrm>
          <a:prstGeom prst="rect">
            <a:avLst/>
          </a:prstGeom>
          <a:solidFill>
            <a:schemeClr val="accent4"/>
          </a:solidFill>
        </p:spPr>
        <p:txBody>
          <a:bodyPr wrap="none" rtlCol="0" anchor="ctr">
            <a:spAutoFit/>
          </a:bodyPr>
          <a:lstStyle/>
          <a:p>
            <a:pPr algn="ctr"/>
            <a:r>
              <a:rPr lang="fr-FR" sz="2400" dirty="0">
                <a:solidFill>
                  <a:schemeClr val="bg1"/>
                </a:solidFill>
              </a:rPr>
              <a:t>Pourquoi ?</a:t>
            </a:r>
          </a:p>
        </p:txBody>
      </p:sp>
      <p:sp>
        <p:nvSpPr>
          <p:cNvPr id="7" name="Rectangle 6">
            <a:extLst>
              <a:ext uri="{FF2B5EF4-FFF2-40B4-BE49-F238E27FC236}">
                <a16:creationId xmlns:a16="http://schemas.microsoft.com/office/drawing/2014/main" id="{89595D4A-1EF1-A64F-BD83-9036785ACF98}"/>
              </a:ext>
            </a:extLst>
          </p:cNvPr>
          <p:cNvSpPr/>
          <p:nvPr/>
        </p:nvSpPr>
        <p:spPr>
          <a:xfrm>
            <a:off x="1693466" y="1939596"/>
            <a:ext cx="9343368" cy="707886"/>
          </a:xfrm>
          <a:prstGeom prst="rect">
            <a:avLst/>
          </a:prstGeom>
        </p:spPr>
        <p:txBody>
          <a:bodyPr wrap="square" lIns="91440" tIns="45720" rIns="91440" bIns="45720" anchor="t">
            <a:spAutoFit/>
          </a:bodyPr>
          <a:lstStyle/>
          <a:p>
            <a:pPr algn="ctr">
              <a:spcAft>
                <a:spcPts val="600"/>
              </a:spcAft>
            </a:pPr>
            <a:r>
              <a:rPr lang="fr-CA" sz="2000" dirty="0">
                <a:latin typeface="Calibri"/>
                <a:cs typeface="Arial"/>
              </a:rPr>
              <a:t>Les MHH sont des </a:t>
            </a:r>
            <a:r>
              <a:rPr lang="fr-CA" sz="2000" b="1" dirty="0">
                <a:latin typeface="Calibri"/>
                <a:cs typeface="Arial"/>
              </a:rPr>
              <a:t>milieux d’importance majeure </a:t>
            </a:r>
            <a:r>
              <a:rPr lang="fr-CA" sz="2000" dirty="0">
                <a:latin typeface="Calibri"/>
                <a:cs typeface="Arial"/>
              </a:rPr>
              <a:t>pour </a:t>
            </a:r>
            <a:br>
              <a:rPr lang="fr-CA" sz="2000" dirty="0">
                <a:latin typeface="Calibri"/>
                <a:cs typeface="Arial"/>
              </a:rPr>
            </a:br>
            <a:r>
              <a:rPr lang="fr-CA" sz="2000" dirty="0">
                <a:latin typeface="Calibri"/>
                <a:cs typeface="Arial"/>
              </a:rPr>
              <a:t>atténuer les changements climatiques et s’adapter à leurs impacts </a:t>
            </a:r>
          </a:p>
        </p:txBody>
      </p:sp>
      <p:sp>
        <p:nvSpPr>
          <p:cNvPr id="9" name="ZoneTexte 8">
            <a:extLst>
              <a:ext uri="{FF2B5EF4-FFF2-40B4-BE49-F238E27FC236}">
                <a16:creationId xmlns:a16="http://schemas.microsoft.com/office/drawing/2014/main" id="{3E58F3AB-C603-5849-981B-0C4FF98E3242}"/>
              </a:ext>
            </a:extLst>
          </p:cNvPr>
          <p:cNvSpPr txBox="1"/>
          <p:nvPr/>
        </p:nvSpPr>
        <p:spPr>
          <a:xfrm>
            <a:off x="4095590" y="3141987"/>
            <a:ext cx="3840480" cy="461665"/>
          </a:xfrm>
          <a:prstGeom prst="rect">
            <a:avLst/>
          </a:prstGeom>
          <a:solidFill>
            <a:schemeClr val="accent4"/>
          </a:solidFill>
        </p:spPr>
        <p:txBody>
          <a:bodyPr wrap="square" rtlCol="0" anchor="ctr">
            <a:spAutoFit/>
          </a:bodyPr>
          <a:lstStyle/>
          <a:p>
            <a:pPr algn="ctr"/>
            <a:r>
              <a:rPr lang="fr-FR" sz="2400" dirty="0">
                <a:solidFill>
                  <a:schemeClr val="bg1"/>
                </a:solidFill>
              </a:rPr>
              <a:t>Comment ?</a:t>
            </a:r>
          </a:p>
        </p:txBody>
      </p:sp>
      <p:sp>
        <p:nvSpPr>
          <p:cNvPr id="10" name="Rectangle 9">
            <a:extLst>
              <a:ext uri="{FF2B5EF4-FFF2-40B4-BE49-F238E27FC236}">
                <a16:creationId xmlns:a16="http://schemas.microsoft.com/office/drawing/2014/main" id="{0D2D3BE9-3AB1-BD48-A9CE-68941537BAD8}"/>
              </a:ext>
            </a:extLst>
          </p:cNvPr>
          <p:cNvSpPr/>
          <p:nvPr/>
        </p:nvSpPr>
        <p:spPr>
          <a:xfrm>
            <a:off x="1693466" y="3827110"/>
            <a:ext cx="9230615" cy="1092607"/>
          </a:xfrm>
          <a:prstGeom prst="rect">
            <a:avLst/>
          </a:prstGeom>
        </p:spPr>
        <p:txBody>
          <a:bodyPr wrap="square" lIns="91440" tIns="45720" rIns="91440" bIns="45720" anchor="t">
            <a:spAutoFit/>
          </a:bodyPr>
          <a:lstStyle/>
          <a:p>
            <a:pPr marL="285750" indent="-285750">
              <a:spcAft>
                <a:spcPts val="600"/>
              </a:spcAft>
              <a:buFont typeface="Arial"/>
              <a:buChar char="•"/>
            </a:pPr>
            <a:r>
              <a:rPr lang="fr-CA" sz="2000" dirty="0">
                <a:latin typeface="Calibri"/>
                <a:cs typeface="Arial"/>
              </a:rPr>
              <a:t>En intégrant les enjeux des changements climatiques dans l'élaboration des PRMHH</a:t>
            </a:r>
          </a:p>
          <a:p>
            <a:pPr marL="285750" indent="-285750">
              <a:spcAft>
                <a:spcPts val="600"/>
              </a:spcAft>
              <a:buFont typeface="Arial"/>
              <a:buChar char="•"/>
            </a:pPr>
            <a:r>
              <a:rPr lang="fr-CA" sz="2000" dirty="0">
                <a:latin typeface="Calibri" panose="020F0502020204030204" pitchFamily="34" charset="0"/>
                <a:cs typeface="Calibri" panose="020F0502020204030204" pitchFamily="34" charset="0"/>
              </a:rPr>
              <a:t>En conciliant les priorités de conservation et celles de développement pour créer des solutions d'adaptation aux changements climatiques</a:t>
            </a:r>
            <a:endParaRPr lang="fr-CA" sz="2000" dirty="0">
              <a:latin typeface="Calibri"/>
              <a:cs typeface="Arial"/>
            </a:endParaRPr>
          </a:p>
        </p:txBody>
      </p:sp>
      <p:pic>
        <p:nvPicPr>
          <p:cNvPr id="8" name="Image 7">
            <a:extLst>
              <a:ext uri="{FF2B5EF4-FFF2-40B4-BE49-F238E27FC236}">
                <a16:creationId xmlns:a16="http://schemas.microsoft.com/office/drawing/2014/main" id="{98D8F9FD-E193-6F4A-88B1-9BC157687217}"/>
              </a:ext>
            </a:extLst>
          </p:cNvPr>
          <p:cNvPicPr>
            <a:picLocks noChangeAspect="1"/>
          </p:cNvPicPr>
          <p:nvPr/>
        </p:nvPicPr>
        <p:blipFill>
          <a:blip r:embed="rId3"/>
          <a:stretch>
            <a:fillRect/>
          </a:stretch>
        </p:blipFill>
        <p:spPr>
          <a:xfrm>
            <a:off x="0" y="0"/>
            <a:ext cx="2340244" cy="2319894"/>
          </a:xfrm>
          <a:prstGeom prst="rect">
            <a:avLst/>
          </a:prstGeom>
        </p:spPr>
      </p:pic>
      <p:pic>
        <p:nvPicPr>
          <p:cNvPr id="11" name="Image 10">
            <a:extLst>
              <a:ext uri="{FF2B5EF4-FFF2-40B4-BE49-F238E27FC236}">
                <a16:creationId xmlns:a16="http://schemas.microsoft.com/office/drawing/2014/main" id="{C0B39F99-7D69-C04B-B89C-56BA733101B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608" y="118692"/>
            <a:ext cx="1080000" cy="1080000"/>
          </a:xfrm>
          <a:prstGeom prst="rect">
            <a:avLst/>
          </a:prstGeom>
        </p:spPr>
      </p:pic>
      <p:sp>
        <p:nvSpPr>
          <p:cNvPr id="13" name="ZoneTexte 12">
            <a:extLst>
              <a:ext uri="{FF2B5EF4-FFF2-40B4-BE49-F238E27FC236}">
                <a16:creationId xmlns:a16="http://schemas.microsoft.com/office/drawing/2014/main" id="{AD2FED5D-301C-4D07-97C9-0BCFD8CB5F8A}"/>
              </a:ext>
            </a:extLst>
          </p:cNvPr>
          <p:cNvSpPr txBox="1"/>
          <p:nvPr/>
        </p:nvSpPr>
        <p:spPr>
          <a:xfrm>
            <a:off x="0" y="1065275"/>
            <a:ext cx="2771022" cy="954107"/>
          </a:xfrm>
          <a:prstGeom prst="rect">
            <a:avLst/>
          </a:prstGeom>
          <a:noFill/>
        </p:spPr>
        <p:txBody>
          <a:bodyPr wrap="square" lIns="91440" tIns="45720" rIns="91440" bIns="45720" rtlCol="0" anchor="t">
            <a:spAutoFit/>
          </a:bodyPr>
          <a:lstStyle/>
          <a:p>
            <a:r>
              <a:rPr lang="fr-CA" sz="1400" b="1" dirty="0">
                <a:cs typeface="Arial"/>
              </a:rPr>
              <a:t>Tenir compte </a:t>
            </a:r>
          </a:p>
          <a:p>
            <a:r>
              <a:rPr lang="fr-CA" sz="1400" b="1" dirty="0">
                <a:cs typeface="Arial"/>
              </a:rPr>
              <a:t>des enjeux liés </a:t>
            </a:r>
          </a:p>
          <a:p>
            <a:r>
              <a:rPr lang="fr-CA" sz="1400" b="1" dirty="0">
                <a:cs typeface="Arial"/>
              </a:rPr>
              <a:t>aux changements </a:t>
            </a:r>
          </a:p>
          <a:p>
            <a:r>
              <a:rPr lang="fr-CA" sz="1400" b="1" dirty="0">
                <a:cs typeface="Arial"/>
              </a:rPr>
              <a:t>climatiques</a:t>
            </a:r>
          </a:p>
        </p:txBody>
      </p:sp>
      <p:sp>
        <p:nvSpPr>
          <p:cNvPr id="14" name="ZoneTexte 13">
            <a:extLst>
              <a:ext uri="{FF2B5EF4-FFF2-40B4-BE49-F238E27FC236}">
                <a16:creationId xmlns:a16="http://schemas.microsoft.com/office/drawing/2014/main" id="{CF702D78-82F1-487C-8D7A-124146F29691}"/>
              </a:ext>
            </a:extLst>
          </p:cNvPr>
          <p:cNvSpPr txBox="1">
            <a:spLocks noChangeAspect="1"/>
          </p:cNvSpPr>
          <p:nvPr/>
        </p:nvSpPr>
        <p:spPr>
          <a:xfrm>
            <a:off x="2943758" y="374588"/>
            <a:ext cx="5820643" cy="523220"/>
          </a:xfrm>
          <a:prstGeom prst="rect">
            <a:avLst/>
          </a:prstGeom>
          <a:solidFill>
            <a:schemeClr val="accent4"/>
          </a:solidFill>
        </p:spPr>
        <p:txBody>
          <a:bodyPr wrap="square" rtlCol="0" anchor="ctr">
            <a:spAutoFit/>
          </a:bodyPr>
          <a:lstStyle/>
          <a:p>
            <a:pPr algn="ctr"/>
            <a:r>
              <a:rPr lang="fr-FR" sz="2800" dirty="0">
                <a:solidFill>
                  <a:schemeClr val="bg1"/>
                </a:solidFill>
              </a:rPr>
              <a:t>En ce qui concerne les PRMHH…</a:t>
            </a:r>
          </a:p>
        </p:txBody>
      </p:sp>
    </p:spTree>
    <p:extLst>
      <p:ext uri="{BB962C8B-B14F-4D97-AF65-F5344CB8AC3E}">
        <p14:creationId xmlns:p14="http://schemas.microsoft.com/office/powerpoint/2010/main" val="1454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711DDAF-7D36-0349-BF40-7E1FC2F73F15}"/>
              </a:ext>
            </a:extLst>
          </p:cNvPr>
          <p:cNvPicPr>
            <a:picLocks noChangeAspect="1"/>
          </p:cNvPicPr>
          <p:nvPr/>
        </p:nvPicPr>
        <p:blipFill>
          <a:blip r:embed="rId3"/>
          <a:stretch>
            <a:fillRect/>
          </a:stretch>
        </p:blipFill>
        <p:spPr>
          <a:xfrm>
            <a:off x="0" y="0"/>
            <a:ext cx="2340244" cy="2319894"/>
          </a:xfrm>
          <a:prstGeom prst="rect">
            <a:avLst/>
          </a:prstGeom>
        </p:spPr>
      </p:pic>
      <p:pic>
        <p:nvPicPr>
          <p:cNvPr id="12" name="Image 11">
            <a:extLst>
              <a:ext uri="{FF2B5EF4-FFF2-40B4-BE49-F238E27FC236}">
                <a16:creationId xmlns:a16="http://schemas.microsoft.com/office/drawing/2014/main" id="{ED867C3E-144B-3D48-A71F-A991ED8467D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608" y="118692"/>
            <a:ext cx="1080000" cy="1080000"/>
          </a:xfrm>
          <a:prstGeom prst="rect">
            <a:avLst/>
          </a:prstGeom>
        </p:spPr>
      </p:pic>
      <p:sp>
        <p:nvSpPr>
          <p:cNvPr id="7" name="Rectangle 6">
            <a:extLst>
              <a:ext uri="{FF2B5EF4-FFF2-40B4-BE49-F238E27FC236}">
                <a16:creationId xmlns:a16="http://schemas.microsoft.com/office/drawing/2014/main" id="{556AB69C-D5C4-463D-A514-121910C2C796}"/>
              </a:ext>
            </a:extLst>
          </p:cNvPr>
          <p:cNvSpPr/>
          <p:nvPr/>
        </p:nvSpPr>
        <p:spPr>
          <a:xfrm>
            <a:off x="3218399" y="691947"/>
            <a:ext cx="5582193"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b="1" dirty="0">
                <a:latin typeface="Arial"/>
                <a:cs typeface="Arial"/>
              </a:rPr>
              <a:t>De quels enjeux s’agit-il ?</a:t>
            </a:r>
          </a:p>
        </p:txBody>
      </p:sp>
      <p:sp>
        <p:nvSpPr>
          <p:cNvPr id="10" name="Espace réservé du contenu 2">
            <a:extLst>
              <a:ext uri="{FF2B5EF4-FFF2-40B4-BE49-F238E27FC236}">
                <a16:creationId xmlns:a16="http://schemas.microsoft.com/office/drawing/2014/main" id="{E8544DE9-385F-42B4-A562-8C8F51573E7D}"/>
              </a:ext>
            </a:extLst>
          </p:cNvPr>
          <p:cNvSpPr txBox="1">
            <a:spLocks/>
          </p:cNvSpPr>
          <p:nvPr/>
        </p:nvSpPr>
        <p:spPr>
          <a:xfrm>
            <a:off x="2117823" y="1312061"/>
            <a:ext cx="9584026" cy="3908831"/>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CA" sz="2000" dirty="0">
                <a:latin typeface="Calibri" panose="020F0502020204030204" pitchFamily="34" charset="0"/>
                <a:cs typeface="Calibri" panose="020F0502020204030204" pitchFamily="34" charset="0"/>
              </a:rPr>
              <a:t>Certains enjeux et solutions peuvent être déjà connus </a:t>
            </a:r>
            <a:r>
              <a:rPr lang="fr-CA" sz="2000" dirty="0"/>
              <a:t>:</a:t>
            </a:r>
            <a:endParaRPr lang="fr-CA" sz="2000" dirty="0">
              <a:solidFill>
                <a:srgbClr val="020206"/>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Augmentation de la sécheresse</a:t>
            </a: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Problématiques d'irrigation des terres agricoles</a:t>
            </a: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Îlots de chaleur dans les villes</a:t>
            </a: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Inondations</a:t>
            </a: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Diminution de la disponibilité et de la qualité de l’eau</a:t>
            </a:r>
          </a:p>
          <a:p>
            <a:pPr marL="342900" indent="-342900" algn="just">
              <a:buFont typeface="Arial" panose="020B0604020202020204" pitchFamily="34" charset="0"/>
              <a:buChar char="•"/>
            </a:pPr>
            <a:r>
              <a:rPr lang="fr-CA" sz="2000" dirty="0">
                <a:latin typeface="Calibri" panose="020F0502020204030204" pitchFamily="34" charset="0"/>
                <a:cs typeface="Calibri" panose="020F0502020204030204" pitchFamily="34" charset="0"/>
              </a:rPr>
              <a:t>Impacts sur le rendement des cultures</a:t>
            </a:r>
          </a:p>
          <a:p>
            <a:pPr algn="just"/>
            <a:endParaRPr lang="fr-CA" sz="1100" dirty="0">
              <a:latin typeface="Calibri" panose="020F0502020204030204" pitchFamily="34" charset="0"/>
              <a:cs typeface="Calibri" panose="020F0502020204030204" pitchFamily="34" charset="0"/>
            </a:endParaRPr>
          </a:p>
          <a:p>
            <a:pPr>
              <a:spcAft>
                <a:spcPts val="600"/>
              </a:spcAft>
            </a:pPr>
            <a:r>
              <a:rPr lang="fr-CA" sz="2000" dirty="0">
                <a:latin typeface="Calibri" panose="020F0502020204030204" pitchFamily="34" charset="0"/>
                <a:cs typeface="Calibri" panose="020F0502020204030204" pitchFamily="34" charset="0"/>
              </a:rPr>
              <a:t>De nouveaux enjeux et des pistes de solution peuvent être identifiés durant l'exercice :</a:t>
            </a:r>
          </a:p>
          <a:p>
            <a:pPr marL="342900" indent="-342900">
              <a:buFont typeface="Arial" panose="020B0604020202020204" pitchFamily="34" charset="0"/>
              <a:buChar char="•"/>
            </a:pPr>
            <a:r>
              <a:rPr lang="fr-CA" sz="2000" dirty="0">
                <a:latin typeface="Calibri" panose="020F0502020204030204" pitchFamily="34" charset="0"/>
                <a:cs typeface="Calibri" panose="020F0502020204030204" pitchFamily="34" charset="0"/>
              </a:rPr>
              <a:t>Aménagement d’espaces verts</a:t>
            </a:r>
          </a:p>
          <a:p>
            <a:pPr marL="342900" indent="-342900">
              <a:buFont typeface="Arial" panose="020B0604020202020204" pitchFamily="34" charset="0"/>
              <a:buChar char="•"/>
            </a:pPr>
            <a:r>
              <a:rPr lang="fr-CA" sz="2000" dirty="0">
                <a:latin typeface="Calibri" panose="020F0502020204030204" pitchFamily="34" charset="0"/>
                <a:cs typeface="Calibri" panose="020F0502020204030204" pitchFamily="34" charset="0"/>
              </a:rPr>
              <a:t>Infrastructures naturelles pour limiter l’impact des inondations</a:t>
            </a:r>
          </a:p>
          <a:p>
            <a:pPr marL="342900" indent="-342900">
              <a:buFont typeface="Arial" panose="020B0604020202020204" pitchFamily="34" charset="0"/>
              <a:buChar char="•"/>
            </a:pPr>
            <a:r>
              <a:rPr lang="fr-CA" sz="2000" dirty="0">
                <a:latin typeface="Calibri" panose="020F0502020204030204" pitchFamily="34" charset="0"/>
                <a:cs typeface="Calibri" panose="020F0502020204030204" pitchFamily="34" charset="0"/>
              </a:rPr>
              <a:t>Favoriser la connectivité entre les milieux naturels, etc.</a:t>
            </a:r>
          </a:p>
          <a:p>
            <a:endParaRPr lang="fr-CA" sz="2000" dirty="0">
              <a:latin typeface="Calibri" panose="020F0502020204030204" pitchFamily="34" charset="0"/>
              <a:cs typeface="Calibri" panose="020F0502020204030204" pitchFamily="34" charset="0"/>
            </a:endParaRPr>
          </a:p>
          <a:p>
            <a:pPr marL="342900" indent="-342900" algn="just">
              <a:buFontTx/>
              <a:buChar char="-"/>
            </a:pPr>
            <a:endParaRPr lang="fr-CA" sz="2000" dirty="0">
              <a:solidFill>
                <a:srgbClr val="020206"/>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8C1EF0A9-15A0-47C2-A5EE-D0C029CF49E9}"/>
              </a:ext>
            </a:extLst>
          </p:cNvPr>
          <p:cNvSpPr txBox="1"/>
          <p:nvPr/>
        </p:nvSpPr>
        <p:spPr>
          <a:xfrm>
            <a:off x="0" y="1065275"/>
            <a:ext cx="2771022" cy="954107"/>
          </a:xfrm>
          <a:prstGeom prst="rect">
            <a:avLst/>
          </a:prstGeom>
          <a:noFill/>
        </p:spPr>
        <p:txBody>
          <a:bodyPr wrap="square" lIns="91440" tIns="45720" rIns="91440" bIns="45720" rtlCol="0" anchor="t">
            <a:spAutoFit/>
          </a:bodyPr>
          <a:lstStyle/>
          <a:p>
            <a:r>
              <a:rPr lang="fr-CA" sz="1400" b="1" dirty="0">
                <a:cs typeface="Arial"/>
              </a:rPr>
              <a:t>Tenir compte </a:t>
            </a:r>
          </a:p>
          <a:p>
            <a:r>
              <a:rPr lang="fr-CA" sz="1400" b="1" dirty="0">
                <a:cs typeface="Arial"/>
              </a:rPr>
              <a:t>des enjeux liés </a:t>
            </a:r>
          </a:p>
          <a:p>
            <a:r>
              <a:rPr lang="fr-CA" sz="1400" b="1" dirty="0">
                <a:cs typeface="Arial"/>
              </a:rPr>
              <a:t>aux changements </a:t>
            </a:r>
          </a:p>
          <a:p>
            <a:r>
              <a:rPr lang="fr-CA" sz="1400" b="1" dirty="0">
                <a:cs typeface="Arial"/>
              </a:rPr>
              <a:t>climatiques</a:t>
            </a:r>
          </a:p>
        </p:txBody>
      </p:sp>
    </p:spTree>
    <p:extLst>
      <p:ext uri="{BB962C8B-B14F-4D97-AF65-F5344CB8AC3E}">
        <p14:creationId xmlns:p14="http://schemas.microsoft.com/office/powerpoint/2010/main" val="35398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711DDAF-7D36-0349-BF40-7E1FC2F73F15}"/>
              </a:ext>
            </a:extLst>
          </p:cNvPr>
          <p:cNvPicPr>
            <a:picLocks noChangeAspect="1"/>
          </p:cNvPicPr>
          <p:nvPr/>
        </p:nvPicPr>
        <p:blipFill>
          <a:blip r:embed="rId3"/>
          <a:stretch>
            <a:fillRect/>
          </a:stretch>
        </p:blipFill>
        <p:spPr>
          <a:xfrm>
            <a:off x="0" y="0"/>
            <a:ext cx="2340244" cy="2319894"/>
          </a:xfrm>
          <a:prstGeom prst="rect">
            <a:avLst/>
          </a:prstGeom>
        </p:spPr>
      </p:pic>
      <p:pic>
        <p:nvPicPr>
          <p:cNvPr id="12" name="Image 11">
            <a:extLst>
              <a:ext uri="{FF2B5EF4-FFF2-40B4-BE49-F238E27FC236}">
                <a16:creationId xmlns:a16="http://schemas.microsoft.com/office/drawing/2014/main" id="{ED867C3E-144B-3D48-A71F-A991ED8467D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608" y="118692"/>
            <a:ext cx="1080000" cy="1080000"/>
          </a:xfrm>
          <a:prstGeom prst="rect">
            <a:avLst/>
          </a:prstGeom>
        </p:spPr>
      </p:pic>
      <p:grpSp>
        <p:nvGrpSpPr>
          <p:cNvPr id="4" name="Groupe 3">
            <a:extLst>
              <a:ext uri="{FF2B5EF4-FFF2-40B4-BE49-F238E27FC236}">
                <a16:creationId xmlns:a16="http://schemas.microsoft.com/office/drawing/2014/main" id="{3758E256-9846-4CB7-9A10-609CE8BA8895}"/>
              </a:ext>
            </a:extLst>
          </p:cNvPr>
          <p:cNvGrpSpPr/>
          <p:nvPr/>
        </p:nvGrpSpPr>
        <p:grpSpPr>
          <a:xfrm>
            <a:off x="2223750" y="1198692"/>
            <a:ext cx="8303280" cy="3982900"/>
            <a:chOff x="1387292" y="345620"/>
            <a:chExt cx="9515961" cy="4716020"/>
          </a:xfrm>
          <a:solidFill>
            <a:schemeClr val="bg1"/>
          </a:solidFill>
        </p:grpSpPr>
        <p:pic>
          <p:nvPicPr>
            <p:cNvPr id="2" name="Image 1">
              <a:extLst>
                <a:ext uri="{FF2B5EF4-FFF2-40B4-BE49-F238E27FC236}">
                  <a16:creationId xmlns:a16="http://schemas.microsoft.com/office/drawing/2014/main" id="{49E256E0-30DD-48A7-9822-6A4E98A4F149}"/>
                </a:ext>
              </a:extLst>
            </p:cNvPr>
            <p:cNvPicPr>
              <a:picLocks noChangeAspect="1"/>
            </p:cNvPicPr>
            <p:nvPr/>
          </p:nvPicPr>
          <p:blipFill rotWithShape="1">
            <a:blip r:embed="rId5">
              <a:clrChange>
                <a:clrFrom>
                  <a:srgbClr val="FFFFFF"/>
                </a:clrFrom>
                <a:clrTo>
                  <a:srgbClr val="FFFFFF">
                    <a:alpha val="0"/>
                  </a:srgbClr>
                </a:clrTo>
              </a:clrChange>
            </a:blip>
            <a:srcRect t="15468" b="-5512"/>
            <a:stretch/>
          </p:blipFill>
          <p:spPr>
            <a:xfrm>
              <a:off x="1387292" y="353100"/>
              <a:ext cx="6991350" cy="4708540"/>
            </a:xfrm>
            <a:prstGeom prst="rect">
              <a:avLst/>
            </a:prstGeom>
            <a:grpFill/>
          </p:spPr>
        </p:pic>
        <p:pic>
          <p:nvPicPr>
            <p:cNvPr id="3" name="Image 2">
              <a:extLst>
                <a:ext uri="{FF2B5EF4-FFF2-40B4-BE49-F238E27FC236}">
                  <a16:creationId xmlns:a16="http://schemas.microsoft.com/office/drawing/2014/main" id="{A111BE9E-E100-465C-AF3C-E903503EC88A}"/>
                </a:ext>
              </a:extLst>
            </p:cNvPr>
            <p:cNvPicPr>
              <a:picLocks noChangeAspect="1"/>
            </p:cNvPicPr>
            <p:nvPr/>
          </p:nvPicPr>
          <p:blipFill rotWithShape="1">
            <a:blip r:embed="rId6">
              <a:clrChange>
                <a:clrFrom>
                  <a:srgbClr val="FFFFFF"/>
                </a:clrFrom>
                <a:clrTo>
                  <a:srgbClr val="FFFFFF">
                    <a:alpha val="0"/>
                  </a:srgbClr>
                </a:clrTo>
              </a:clrChange>
            </a:blip>
            <a:srcRect r="61856" b="6020"/>
            <a:stretch/>
          </p:blipFill>
          <p:spPr>
            <a:xfrm>
              <a:off x="8280087" y="345620"/>
              <a:ext cx="2623166" cy="4708540"/>
            </a:xfrm>
            <a:prstGeom prst="rect">
              <a:avLst/>
            </a:prstGeom>
            <a:grpFill/>
          </p:spPr>
        </p:pic>
      </p:grpSp>
      <p:sp>
        <p:nvSpPr>
          <p:cNvPr id="14" name="ZoneTexte 13">
            <a:extLst>
              <a:ext uri="{FF2B5EF4-FFF2-40B4-BE49-F238E27FC236}">
                <a16:creationId xmlns:a16="http://schemas.microsoft.com/office/drawing/2014/main" id="{8C1EF0A9-15A0-47C2-A5EE-D0C029CF49E9}"/>
              </a:ext>
            </a:extLst>
          </p:cNvPr>
          <p:cNvSpPr txBox="1"/>
          <p:nvPr/>
        </p:nvSpPr>
        <p:spPr>
          <a:xfrm>
            <a:off x="0" y="1065275"/>
            <a:ext cx="2771022" cy="954107"/>
          </a:xfrm>
          <a:prstGeom prst="rect">
            <a:avLst/>
          </a:prstGeom>
          <a:noFill/>
        </p:spPr>
        <p:txBody>
          <a:bodyPr wrap="square" lIns="91440" tIns="45720" rIns="91440" bIns="45720" rtlCol="0" anchor="t">
            <a:spAutoFit/>
          </a:bodyPr>
          <a:lstStyle/>
          <a:p>
            <a:r>
              <a:rPr lang="fr-CA" sz="1400" b="1" dirty="0">
                <a:cs typeface="Arial"/>
              </a:rPr>
              <a:t>Tenir compte </a:t>
            </a:r>
          </a:p>
          <a:p>
            <a:r>
              <a:rPr lang="fr-CA" sz="1400" b="1" dirty="0">
                <a:cs typeface="Arial"/>
              </a:rPr>
              <a:t>des enjeux liés </a:t>
            </a:r>
          </a:p>
          <a:p>
            <a:r>
              <a:rPr lang="fr-CA" sz="1400" b="1" dirty="0">
                <a:cs typeface="Arial"/>
              </a:rPr>
              <a:t>aux changements </a:t>
            </a:r>
          </a:p>
          <a:p>
            <a:r>
              <a:rPr lang="fr-CA" sz="1400" b="1" dirty="0">
                <a:cs typeface="Arial"/>
              </a:rPr>
              <a:t>climatiques</a:t>
            </a:r>
          </a:p>
        </p:txBody>
      </p:sp>
      <p:sp>
        <p:nvSpPr>
          <p:cNvPr id="9" name="ZoneTexte 8">
            <a:extLst>
              <a:ext uri="{FF2B5EF4-FFF2-40B4-BE49-F238E27FC236}">
                <a16:creationId xmlns:a16="http://schemas.microsoft.com/office/drawing/2014/main" id="{A3A18E80-19CF-4D23-8A53-6F6CAA21847D}"/>
              </a:ext>
            </a:extLst>
          </p:cNvPr>
          <p:cNvSpPr txBox="1">
            <a:spLocks/>
          </p:cNvSpPr>
          <p:nvPr/>
        </p:nvSpPr>
        <p:spPr>
          <a:xfrm>
            <a:off x="3428372" y="427859"/>
            <a:ext cx="5335256"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a:solidFill>
                  <a:schemeClr val="bg1"/>
                </a:solidFill>
                <a:latin typeface="Arial"/>
                <a:cs typeface="Arial"/>
              </a:rPr>
              <a:t>Un </a:t>
            </a:r>
            <a:r>
              <a:rPr lang="fr-CA" sz="2400" dirty="0">
                <a:solidFill>
                  <a:schemeClr val="bg1"/>
                </a:solidFill>
                <a:latin typeface="Arial"/>
                <a:cs typeface="Arial"/>
              </a:rPr>
              <a:t>exemple d’outil existant</a:t>
            </a:r>
          </a:p>
        </p:txBody>
      </p:sp>
    </p:spTree>
    <p:extLst>
      <p:ext uri="{BB962C8B-B14F-4D97-AF65-F5344CB8AC3E}">
        <p14:creationId xmlns:p14="http://schemas.microsoft.com/office/powerpoint/2010/main" val="2816103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0EC63A-6F6E-5241-A43D-EC2EA551F1AE}"/>
              </a:ext>
            </a:extLst>
          </p:cNvPr>
          <p:cNvPicPr>
            <a:picLocks noChangeAspect="1"/>
          </p:cNvPicPr>
          <p:nvPr/>
        </p:nvPicPr>
        <p:blipFill>
          <a:blip r:embed="rId3"/>
          <a:stretch>
            <a:fillRect/>
          </a:stretch>
        </p:blipFill>
        <p:spPr>
          <a:xfrm>
            <a:off x="0" y="0"/>
            <a:ext cx="2340244" cy="2319894"/>
          </a:xfrm>
          <a:prstGeom prst="rect">
            <a:avLst/>
          </a:prstGeom>
        </p:spPr>
      </p:pic>
      <p:sp>
        <p:nvSpPr>
          <p:cNvPr id="2" name="Titre 1">
            <a:extLst>
              <a:ext uri="{FF2B5EF4-FFF2-40B4-BE49-F238E27FC236}">
                <a16:creationId xmlns:a16="http://schemas.microsoft.com/office/drawing/2014/main" id="{72EEA1A3-386B-874B-929A-3B271BE11D72}"/>
              </a:ext>
            </a:extLst>
          </p:cNvPr>
          <p:cNvSpPr>
            <a:spLocks noGrp="1"/>
          </p:cNvSpPr>
          <p:nvPr>
            <p:ph type="title"/>
          </p:nvPr>
        </p:nvSpPr>
        <p:spPr>
          <a:xfrm>
            <a:off x="2587557" y="2456558"/>
            <a:ext cx="6196779" cy="1493650"/>
          </a:xfrm>
        </p:spPr>
        <p:txBody>
          <a:bodyPr>
            <a:noAutofit/>
          </a:bodyPr>
          <a:lstStyle/>
          <a:p>
            <a:pPr algn="ctr"/>
            <a:r>
              <a:rPr lang="fr-CA" dirty="0">
                <a:ea typeface="+mn-lt"/>
                <a:cs typeface="+mn-lt"/>
              </a:rPr>
              <a:t>Partage de responsabilités entre le MELCC et la MRC ou la ville ayant compétence de MRC</a:t>
            </a:r>
            <a:endParaRPr lang="fr-CA" dirty="0"/>
          </a:p>
        </p:txBody>
      </p:sp>
      <p:pic>
        <p:nvPicPr>
          <p:cNvPr id="3" name="Image 2">
            <a:extLst>
              <a:ext uri="{FF2B5EF4-FFF2-40B4-BE49-F238E27FC236}">
                <a16:creationId xmlns:a16="http://schemas.microsoft.com/office/drawing/2014/main" id="{884999F7-D1D6-0B4D-A1F1-99A0F75237E7}"/>
              </a:ext>
            </a:extLst>
          </p:cNvPr>
          <p:cNvPicPr>
            <a:picLocks/>
          </p:cNvPicPr>
          <p:nvPr/>
        </p:nvPicPr>
        <p:blipFill>
          <a:blip r:embed="rId4">
            <a:duotone>
              <a:schemeClr val="accent3">
                <a:shade val="45000"/>
                <a:satMod val="135000"/>
              </a:schemeClr>
              <a:prstClr val="white"/>
            </a:duotone>
          </a:blip>
          <a:stretch>
            <a:fillRect/>
          </a:stretch>
        </p:blipFill>
        <p:spPr>
          <a:xfrm>
            <a:off x="279817" y="415978"/>
            <a:ext cx="1296000" cy="1008000"/>
          </a:xfrm>
          <a:prstGeom prst="rect">
            <a:avLst/>
          </a:prstGeom>
        </p:spPr>
      </p:pic>
    </p:spTree>
    <p:extLst>
      <p:ext uri="{BB962C8B-B14F-4D97-AF65-F5344CB8AC3E}">
        <p14:creationId xmlns:p14="http://schemas.microsoft.com/office/powerpoint/2010/main" val="390432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EA1A3-386B-874B-929A-3B271BE11D72}"/>
              </a:ext>
            </a:extLst>
          </p:cNvPr>
          <p:cNvSpPr>
            <a:spLocks noGrp="1"/>
          </p:cNvSpPr>
          <p:nvPr>
            <p:ph type="title"/>
          </p:nvPr>
        </p:nvSpPr>
        <p:spPr>
          <a:xfrm>
            <a:off x="447294" y="1018139"/>
            <a:ext cx="9942576" cy="1493650"/>
          </a:xfrm>
        </p:spPr>
        <p:txBody>
          <a:bodyPr>
            <a:noAutofit/>
          </a:bodyPr>
          <a:lstStyle/>
          <a:p>
            <a:pPr algn="ctr"/>
            <a:r>
              <a:rPr lang="fr-CA" dirty="0">
                <a:ea typeface="+mn-lt"/>
                <a:cs typeface="+mn-lt"/>
              </a:rPr>
              <a:t>Cette présentation consiste en :</a:t>
            </a:r>
            <a:endParaRPr lang="fr-CA" dirty="0"/>
          </a:p>
        </p:txBody>
      </p:sp>
      <p:pic>
        <p:nvPicPr>
          <p:cNvPr id="7" name="Image 6">
            <a:extLst>
              <a:ext uri="{FF2B5EF4-FFF2-40B4-BE49-F238E27FC236}">
                <a16:creationId xmlns:a16="http://schemas.microsoft.com/office/drawing/2014/main" id="{9149CFE2-E9B8-4080-9D32-30AE8D12FB61}"/>
              </a:ext>
            </a:extLst>
          </p:cNvPr>
          <p:cNvPicPr>
            <a:picLocks noChangeAspect="1"/>
          </p:cNvPicPr>
          <p:nvPr/>
        </p:nvPicPr>
        <p:blipFill>
          <a:blip r:embed="rId3"/>
          <a:stretch>
            <a:fillRect/>
          </a:stretch>
        </p:blipFill>
        <p:spPr>
          <a:xfrm>
            <a:off x="0" y="0"/>
            <a:ext cx="2340244" cy="2319894"/>
          </a:xfrm>
          <a:prstGeom prst="rect">
            <a:avLst/>
          </a:prstGeom>
        </p:spPr>
      </p:pic>
      <p:pic>
        <p:nvPicPr>
          <p:cNvPr id="8" name="Image 7">
            <a:extLst>
              <a:ext uri="{FF2B5EF4-FFF2-40B4-BE49-F238E27FC236}">
                <a16:creationId xmlns:a16="http://schemas.microsoft.com/office/drawing/2014/main" id="{A8080321-9CC9-45DD-9B44-52FCA8255F3B}"/>
              </a:ext>
            </a:extLst>
          </p:cNvPr>
          <p:cNvPicPr>
            <a:picLocks/>
          </p:cNvPicPr>
          <p:nvPr/>
        </p:nvPicPr>
        <p:blipFill>
          <a:blip r:embed="rId4">
            <a:duotone>
              <a:schemeClr val="accent3">
                <a:shade val="45000"/>
                <a:satMod val="135000"/>
              </a:schemeClr>
              <a:prstClr val="white"/>
            </a:duotone>
            <a:alphaModFix amt="50000"/>
          </a:blip>
          <a:stretch>
            <a:fillRect/>
          </a:stretch>
        </p:blipFill>
        <p:spPr>
          <a:xfrm>
            <a:off x="347947" y="283082"/>
            <a:ext cx="1198800" cy="1198800"/>
          </a:xfrm>
          <a:prstGeom prst="rect">
            <a:avLst/>
          </a:prstGeom>
        </p:spPr>
      </p:pic>
      <p:sp>
        <p:nvSpPr>
          <p:cNvPr id="9" name="Rectangle 8">
            <a:extLst>
              <a:ext uri="{FF2B5EF4-FFF2-40B4-BE49-F238E27FC236}">
                <a16:creationId xmlns:a16="http://schemas.microsoft.com/office/drawing/2014/main" id="{73C947D9-AEBC-4BEA-9FF3-F524E0A3BA71}"/>
              </a:ext>
            </a:extLst>
          </p:cNvPr>
          <p:cNvSpPr/>
          <p:nvPr/>
        </p:nvSpPr>
        <p:spPr>
          <a:xfrm>
            <a:off x="583945" y="2689997"/>
            <a:ext cx="11608055" cy="2015936"/>
          </a:xfrm>
          <a:prstGeom prst="rect">
            <a:avLst/>
          </a:prstGeom>
        </p:spPr>
        <p:txBody>
          <a:bodyPr wrap="square" lIns="91440" tIns="45720" rIns="91440" bIns="45720" anchor="t">
            <a:spAutoFit/>
          </a:bodyPr>
          <a:lstStyle/>
          <a:p>
            <a:pPr marL="285750" indent="-285750">
              <a:spcAft>
                <a:spcPts val="600"/>
              </a:spcAft>
              <a:buFont typeface="Arial"/>
              <a:buChar char="•"/>
            </a:pPr>
            <a:r>
              <a:rPr lang="fr-CA" sz="2200" dirty="0">
                <a:latin typeface="Calibri"/>
                <a:cs typeface="Arial"/>
              </a:rPr>
              <a:t>Un survol du contexte légal et réglementaire entourant les milieux humides et hydriques (MHH)</a:t>
            </a:r>
          </a:p>
          <a:p>
            <a:pPr marL="285750" indent="-285750">
              <a:spcAft>
                <a:spcPts val="600"/>
              </a:spcAft>
              <a:buFont typeface="Arial"/>
              <a:buChar char="•"/>
            </a:pPr>
            <a:r>
              <a:rPr lang="fr-CA" sz="2200" dirty="0">
                <a:latin typeface="Calibri"/>
                <a:cs typeface="Arial"/>
              </a:rPr>
              <a:t>Une présentation simplifiée de ce qu’est et de ce que n’est pas un PRMHH</a:t>
            </a:r>
          </a:p>
          <a:p>
            <a:pPr marL="285750" indent="-285750">
              <a:spcAft>
                <a:spcPts val="600"/>
              </a:spcAft>
              <a:buFont typeface="Arial"/>
              <a:buChar char="•"/>
            </a:pPr>
            <a:r>
              <a:rPr lang="fr-CA" sz="2200" dirty="0">
                <a:latin typeface="Calibri"/>
                <a:cs typeface="Arial"/>
              </a:rPr>
              <a:t>Une introduction aux trois grands principes sur lesquels repose l’exercice des PRMHH</a:t>
            </a:r>
          </a:p>
          <a:p>
            <a:pPr marL="285750" indent="-285750">
              <a:spcAft>
                <a:spcPts val="600"/>
              </a:spcAft>
              <a:buFont typeface="Arial"/>
              <a:buChar char="•"/>
            </a:pPr>
            <a:r>
              <a:rPr lang="fr-CA" sz="2200" dirty="0">
                <a:latin typeface="Calibri"/>
                <a:cs typeface="Arial"/>
              </a:rPr>
              <a:t>Une synthèse du partage des responsabilités du MELCC et des MRC et villes ayant compétence </a:t>
            </a:r>
            <a:br>
              <a:rPr lang="fr-CA" sz="2200" dirty="0">
                <a:latin typeface="Calibri"/>
                <a:cs typeface="Arial"/>
              </a:rPr>
            </a:br>
            <a:r>
              <a:rPr lang="fr-CA" sz="2200" dirty="0">
                <a:latin typeface="Calibri"/>
                <a:cs typeface="Arial"/>
              </a:rPr>
              <a:t>de MRC en ce qui concerne les </a:t>
            </a:r>
            <a:r>
              <a:rPr lang="fr-CA" sz="2200" dirty="0">
                <a:cs typeface="Arial"/>
              </a:rPr>
              <a:t>MHH</a:t>
            </a:r>
            <a:endParaRPr lang="fr-CA" sz="2200" dirty="0">
              <a:latin typeface="Calibri"/>
              <a:cs typeface="Arial"/>
            </a:endParaRPr>
          </a:p>
        </p:txBody>
      </p:sp>
    </p:spTree>
    <p:extLst>
      <p:ext uri="{BB962C8B-B14F-4D97-AF65-F5344CB8AC3E}">
        <p14:creationId xmlns:p14="http://schemas.microsoft.com/office/powerpoint/2010/main" val="21204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C8CC6D27-2D68-234D-8D83-42A3A3DE83D5}"/>
              </a:ext>
            </a:extLst>
          </p:cNvPr>
          <p:cNvGraphicFramePr>
            <a:graphicFrameLocks noGrp="1"/>
          </p:cNvGraphicFramePr>
          <p:nvPr>
            <p:extLst>
              <p:ext uri="{D42A27DB-BD31-4B8C-83A1-F6EECF244321}">
                <p14:modId xmlns:p14="http://schemas.microsoft.com/office/powerpoint/2010/main" val="1589039627"/>
              </p:ext>
            </p:extLst>
          </p:nvPr>
        </p:nvGraphicFramePr>
        <p:xfrm>
          <a:off x="332364" y="413927"/>
          <a:ext cx="10924914" cy="651934"/>
        </p:xfrm>
        <a:graphic>
          <a:graphicData uri="http://schemas.openxmlformats.org/drawingml/2006/table">
            <a:tbl>
              <a:tblPr firstRow="1" bandRow="1">
                <a:tableStyleId>{5C22544A-7EE6-4342-B048-85BDC9FD1C3A}</a:tableStyleId>
              </a:tblPr>
              <a:tblGrid>
                <a:gridCol w="10924914">
                  <a:extLst>
                    <a:ext uri="{9D8B030D-6E8A-4147-A177-3AD203B41FA5}">
                      <a16:colId xmlns:a16="http://schemas.microsoft.com/office/drawing/2014/main" val="1686638510"/>
                    </a:ext>
                  </a:extLst>
                </a:gridCol>
              </a:tblGrid>
              <a:tr h="651934">
                <a:tc>
                  <a:txBody>
                    <a:bodyPr/>
                    <a:lstStyle/>
                    <a:p>
                      <a:pPr algn="l" rtl="0" fontAlgn="base"/>
                      <a:r>
                        <a:rPr lang="fr-CA" sz="2400" b="1" dirty="0">
                          <a:effectLst/>
                        </a:rPr>
                        <a:t>Conservation des MHH et autorisation environnementale</a:t>
                      </a:r>
                    </a:p>
                  </a:txBody>
                  <a:tcPr anchor="ctr"/>
                </a:tc>
                <a:extLst>
                  <a:ext uri="{0D108BD9-81ED-4DB2-BD59-A6C34878D82A}">
                    <a16:rowId xmlns:a16="http://schemas.microsoft.com/office/drawing/2014/main" val="1023419713"/>
                  </a:ext>
                </a:extLst>
              </a:tr>
            </a:tbl>
          </a:graphicData>
        </a:graphic>
      </p:graphicFrame>
      <p:graphicFrame>
        <p:nvGraphicFramePr>
          <p:cNvPr id="3" name="Tableau 2">
            <a:extLst>
              <a:ext uri="{FF2B5EF4-FFF2-40B4-BE49-F238E27FC236}">
                <a16:creationId xmlns:a16="http://schemas.microsoft.com/office/drawing/2014/main" id="{0A98ED35-1EE8-2C41-8FDC-7DABA5648FFF}"/>
              </a:ext>
            </a:extLst>
          </p:cNvPr>
          <p:cNvGraphicFramePr>
            <a:graphicFrameLocks noGrp="1"/>
          </p:cNvGraphicFramePr>
          <p:nvPr>
            <p:extLst>
              <p:ext uri="{D42A27DB-BD31-4B8C-83A1-F6EECF244321}">
                <p14:modId xmlns:p14="http://schemas.microsoft.com/office/powerpoint/2010/main" val="2176532271"/>
              </p:ext>
            </p:extLst>
          </p:nvPr>
        </p:nvGraphicFramePr>
        <p:xfrm>
          <a:off x="326570" y="1175662"/>
          <a:ext cx="10930708" cy="3528418"/>
        </p:xfrm>
        <a:graphic>
          <a:graphicData uri="http://schemas.openxmlformats.org/drawingml/2006/table">
            <a:tbl>
              <a:tblPr firstRow="1" bandRow="1">
                <a:tableStyleId>{5C22544A-7EE6-4342-B048-85BDC9FD1C3A}</a:tableStyleId>
              </a:tblPr>
              <a:tblGrid>
                <a:gridCol w="5119912">
                  <a:extLst>
                    <a:ext uri="{9D8B030D-6E8A-4147-A177-3AD203B41FA5}">
                      <a16:colId xmlns:a16="http://schemas.microsoft.com/office/drawing/2014/main" val="488145338"/>
                    </a:ext>
                  </a:extLst>
                </a:gridCol>
                <a:gridCol w="2868621">
                  <a:extLst>
                    <a:ext uri="{9D8B030D-6E8A-4147-A177-3AD203B41FA5}">
                      <a16:colId xmlns:a16="http://schemas.microsoft.com/office/drawing/2014/main" val="3334360478"/>
                    </a:ext>
                  </a:extLst>
                </a:gridCol>
                <a:gridCol w="2942175">
                  <a:extLst>
                    <a:ext uri="{9D8B030D-6E8A-4147-A177-3AD203B41FA5}">
                      <a16:colId xmlns:a16="http://schemas.microsoft.com/office/drawing/2014/main" val="4167752186"/>
                    </a:ext>
                  </a:extLst>
                </a:gridCol>
              </a:tblGrid>
              <a:tr h="824558">
                <a:tc>
                  <a:txBody>
                    <a:bodyPr/>
                    <a:lstStyle/>
                    <a:p>
                      <a:pPr rtl="0" fontAlgn="base"/>
                      <a:endParaRPr lang="fr-CA" sz="1100" b="1" dirty="0">
                        <a:effectLst/>
                        <a:latin typeface="Calibri" panose="020F0502020204030204" pitchFamily="34" charset="0"/>
                      </a:endParaRPr>
                    </a:p>
                  </a:txBody>
                  <a:tcPr/>
                </a:tc>
                <a:tc>
                  <a:txBody>
                    <a:bodyPr/>
                    <a:lstStyle/>
                    <a:p>
                      <a:pPr lvl="0" algn="ctr">
                        <a:buNone/>
                      </a:pPr>
                      <a:r>
                        <a:rPr lang="fr-CA" sz="2000" b="1" dirty="0">
                          <a:effectLst/>
                        </a:rPr>
                        <a:t>MRC ou ville ayant </a:t>
                      </a:r>
                      <a:br>
                        <a:rPr lang="fr-CA" sz="2000" b="1" dirty="0">
                          <a:effectLst/>
                        </a:rPr>
                      </a:br>
                      <a:r>
                        <a:rPr lang="fr-CA" sz="2000" b="1" dirty="0">
                          <a:effectLst/>
                        </a:rPr>
                        <a:t>compétence de MRC </a:t>
                      </a:r>
                      <a:endParaRPr lang="fr-FR" sz="2000" dirty="0"/>
                    </a:p>
                  </a:txBody>
                  <a:tcPr anchor="ctr"/>
                </a:tc>
                <a:tc>
                  <a:txBody>
                    <a:bodyPr/>
                    <a:lstStyle/>
                    <a:p>
                      <a:pPr algn="ctr" rtl="0" fontAlgn="base"/>
                      <a:r>
                        <a:rPr lang="fr-CA" sz="2000" b="1" dirty="0">
                          <a:effectLst/>
                        </a:rPr>
                        <a:t>MELCC</a:t>
                      </a:r>
                    </a:p>
                  </a:txBody>
                  <a:tcPr anchor="ctr"/>
                </a:tc>
                <a:extLst>
                  <a:ext uri="{0D108BD9-81ED-4DB2-BD59-A6C34878D82A}">
                    <a16:rowId xmlns:a16="http://schemas.microsoft.com/office/drawing/2014/main" val="2257113208"/>
                  </a:ext>
                </a:extLst>
              </a:tr>
              <a:tr h="580096">
                <a:tc>
                  <a:txBody>
                    <a:bodyPr/>
                    <a:lstStyle/>
                    <a:p>
                      <a:pPr algn="r" rtl="0" fontAlgn="base"/>
                      <a:endParaRPr lang="fr-CA" sz="1100" b="1" dirty="0">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PRMHH</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 LQE, REAFIE</a:t>
                      </a:r>
                    </a:p>
                  </a:txBody>
                  <a:tcPr anchor="ctr"/>
                </a:tc>
                <a:extLst>
                  <a:ext uri="{0D108BD9-81ED-4DB2-BD59-A6C34878D82A}">
                    <a16:rowId xmlns:a16="http://schemas.microsoft.com/office/drawing/2014/main" val="2855466195"/>
                  </a:ext>
                </a:extLst>
              </a:tr>
              <a:tr h="609456">
                <a:tc>
                  <a:txBody>
                    <a:bodyPr/>
                    <a:lstStyle/>
                    <a:p>
                      <a:pPr rtl="0" fontAlgn="base"/>
                      <a:r>
                        <a:rPr lang="fr-CA" sz="1600" b="0" dirty="0">
                          <a:effectLst/>
                        </a:rPr>
                        <a:t>Identifie des MHH d’intérêt pour la conservation </a:t>
                      </a:r>
                    </a:p>
                  </a:txBody>
                  <a:tcPr anchor="ctr"/>
                </a:tc>
                <a:tc>
                  <a:txBody>
                    <a:bodyPr/>
                    <a:lstStyle/>
                    <a:p>
                      <a:pPr algn="r" rtl="0" fontAlgn="base"/>
                      <a:endParaRPr lang="fr-CA" sz="1400" dirty="0">
                        <a:effectLst/>
                        <a:latin typeface="Calibri"/>
                      </a:endParaRPr>
                    </a:p>
                    <a:p>
                      <a:pPr algn="r" rtl="0" fontAlgn="base"/>
                      <a:endParaRPr lang="fr-CA" sz="1400" dirty="0">
                        <a:effectLst/>
                        <a:latin typeface="Calibri"/>
                      </a:endParaRPr>
                    </a:p>
                  </a:txBody>
                  <a:tcPr anchor="ctr"/>
                </a:tc>
                <a:tc>
                  <a:txBody>
                    <a:bodyPr/>
                    <a:lstStyle/>
                    <a:p>
                      <a:pPr algn="r" rtl="0" fontAlgn="base"/>
                      <a:endParaRPr lang="fr-CA" sz="1400" dirty="0">
                        <a:effectLst/>
                        <a:latin typeface="Calibri"/>
                      </a:endParaRPr>
                    </a:p>
                  </a:txBody>
                  <a:tcPr anchor="ctr"/>
                </a:tc>
                <a:extLst>
                  <a:ext uri="{0D108BD9-81ED-4DB2-BD59-A6C34878D82A}">
                    <a16:rowId xmlns:a16="http://schemas.microsoft.com/office/drawing/2014/main" val="3611076103"/>
                  </a:ext>
                </a:extLst>
              </a:tr>
              <a:tr h="833151">
                <a:tc>
                  <a:txBody>
                    <a:bodyPr/>
                    <a:lstStyle/>
                    <a:p>
                      <a:pPr rtl="0" fontAlgn="base"/>
                      <a:r>
                        <a:rPr lang="fr-CA" sz="1600" b="0" dirty="0">
                          <a:effectLst/>
                        </a:rPr>
                        <a:t>Présente des engagements de conservation de MHH, ainsi qu’un plan d’action pour les réaliser</a:t>
                      </a:r>
                    </a:p>
                  </a:txBody>
                  <a:tcPr anchor="ct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3759988079"/>
                  </a:ext>
                </a:extLst>
              </a:tr>
              <a:tr h="68115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600" b="0" dirty="0">
                          <a:effectLst/>
                        </a:rPr>
                        <a:t>Utilise le plan régional comme outil d’aide à l’analyse environnementale d’un projet en MHH</a:t>
                      </a:r>
                    </a:p>
                  </a:txBody>
                  <a:tcPr anchor="ctr"/>
                </a:tc>
                <a:tc>
                  <a:txBody>
                    <a:bodyPr/>
                    <a:lstStyle/>
                    <a:p>
                      <a:pPr algn="ctr" rtl="0" fontAlgn="base"/>
                      <a:endParaRPr lang="fr-CA" sz="1400" dirty="0">
                        <a:effectLst/>
                      </a:endParaRPr>
                    </a:p>
                  </a:txBody>
                  <a:tcPr marL="0" marR="0" anchor="b"/>
                </a:tc>
                <a:tc>
                  <a:txBody>
                    <a:bodyPr/>
                    <a:lstStyle/>
                    <a:p>
                      <a:pPr algn="ctr" rtl="0" fontAlgn="base"/>
                      <a:endParaRPr lang="fr-CA" sz="1400" dirty="0">
                        <a:effectLst/>
                      </a:endParaRPr>
                    </a:p>
                  </a:txBody>
                  <a:tcPr marL="0" marR="0" anchor="b"/>
                </a:tc>
                <a:extLst>
                  <a:ext uri="{0D108BD9-81ED-4DB2-BD59-A6C34878D82A}">
                    <a16:rowId xmlns:a16="http://schemas.microsoft.com/office/drawing/2014/main" val="788798354"/>
                  </a:ext>
                </a:extLst>
              </a:tr>
            </a:tbl>
          </a:graphicData>
        </a:graphic>
      </p:graphicFrame>
      <p:pic>
        <p:nvPicPr>
          <p:cNvPr id="9" name="Image 16">
            <a:extLst>
              <a:ext uri="{FF2B5EF4-FFF2-40B4-BE49-F238E27FC236}">
                <a16:creationId xmlns:a16="http://schemas.microsoft.com/office/drawing/2014/main" id="{7AF5CB4D-2092-4C2D-AB9B-F349BB1C45B0}"/>
              </a:ext>
            </a:extLst>
          </p:cNvPr>
          <p:cNvPicPr>
            <a:picLocks noChangeAspect="1"/>
          </p:cNvPicPr>
          <p:nvPr/>
        </p:nvPicPr>
        <p:blipFill>
          <a:blip r:embed="rId3"/>
          <a:stretch>
            <a:fillRect/>
          </a:stretch>
        </p:blipFill>
        <p:spPr>
          <a:xfrm>
            <a:off x="9676651" y="4111674"/>
            <a:ext cx="388966" cy="407765"/>
          </a:xfrm>
          <a:prstGeom prst="rect">
            <a:avLst/>
          </a:prstGeom>
        </p:spPr>
      </p:pic>
      <p:pic>
        <p:nvPicPr>
          <p:cNvPr id="14" name="Image 16">
            <a:extLst>
              <a:ext uri="{FF2B5EF4-FFF2-40B4-BE49-F238E27FC236}">
                <a16:creationId xmlns:a16="http://schemas.microsoft.com/office/drawing/2014/main" id="{E084214C-7ADF-4A7B-B2E9-B1DDE1091599}"/>
              </a:ext>
            </a:extLst>
          </p:cNvPr>
          <p:cNvPicPr>
            <a:picLocks noChangeAspect="1"/>
          </p:cNvPicPr>
          <p:nvPr/>
        </p:nvPicPr>
        <p:blipFill>
          <a:blip r:embed="rId3"/>
          <a:stretch>
            <a:fillRect/>
          </a:stretch>
        </p:blipFill>
        <p:spPr>
          <a:xfrm>
            <a:off x="6693025" y="3400601"/>
            <a:ext cx="388966" cy="407765"/>
          </a:xfrm>
          <a:prstGeom prst="rect">
            <a:avLst/>
          </a:prstGeom>
        </p:spPr>
      </p:pic>
      <p:pic>
        <p:nvPicPr>
          <p:cNvPr id="17" name="Image 16">
            <a:extLst>
              <a:ext uri="{FF2B5EF4-FFF2-40B4-BE49-F238E27FC236}">
                <a16:creationId xmlns:a16="http://schemas.microsoft.com/office/drawing/2014/main" id="{CCD8628B-D2D1-4DC0-A916-7023BE5D6472}"/>
              </a:ext>
            </a:extLst>
          </p:cNvPr>
          <p:cNvPicPr>
            <a:picLocks noChangeAspect="1"/>
          </p:cNvPicPr>
          <p:nvPr/>
        </p:nvPicPr>
        <p:blipFill>
          <a:blip r:embed="rId3"/>
          <a:stretch>
            <a:fillRect/>
          </a:stretch>
        </p:blipFill>
        <p:spPr>
          <a:xfrm>
            <a:off x="6693025" y="2624831"/>
            <a:ext cx="388966" cy="407765"/>
          </a:xfrm>
          <a:prstGeom prst="rect">
            <a:avLst/>
          </a:prstGeom>
        </p:spPr>
      </p:pic>
    </p:spTree>
    <p:extLst>
      <p:ext uri="{BB962C8B-B14F-4D97-AF65-F5344CB8AC3E}">
        <p14:creationId xmlns:p14="http://schemas.microsoft.com/office/powerpoint/2010/main" val="2481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C8CC6D27-2D68-234D-8D83-42A3A3DE83D5}"/>
              </a:ext>
            </a:extLst>
          </p:cNvPr>
          <p:cNvGraphicFramePr>
            <a:graphicFrameLocks noGrp="1"/>
          </p:cNvGraphicFramePr>
          <p:nvPr>
            <p:extLst>
              <p:ext uri="{D42A27DB-BD31-4B8C-83A1-F6EECF244321}">
                <p14:modId xmlns:p14="http://schemas.microsoft.com/office/powerpoint/2010/main" val="1354547893"/>
              </p:ext>
            </p:extLst>
          </p:nvPr>
        </p:nvGraphicFramePr>
        <p:xfrm>
          <a:off x="332363" y="425781"/>
          <a:ext cx="10483681" cy="651934"/>
        </p:xfrm>
        <a:graphic>
          <a:graphicData uri="http://schemas.openxmlformats.org/drawingml/2006/table">
            <a:tbl>
              <a:tblPr firstRow="1" bandRow="1">
                <a:tableStyleId>{5C22544A-7EE6-4342-B048-85BDC9FD1C3A}</a:tableStyleId>
              </a:tblPr>
              <a:tblGrid>
                <a:gridCol w="10483681">
                  <a:extLst>
                    <a:ext uri="{9D8B030D-6E8A-4147-A177-3AD203B41FA5}">
                      <a16:colId xmlns:a16="http://schemas.microsoft.com/office/drawing/2014/main" val="1686638510"/>
                    </a:ext>
                  </a:extLst>
                </a:gridCol>
              </a:tblGrid>
              <a:tr h="651934">
                <a:tc>
                  <a:txBody>
                    <a:bodyPr/>
                    <a:lstStyle/>
                    <a:p>
                      <a:pPr algn="l"/>
                      <a:r>
                        <a:rPr lang="fr-FR" sz="2400" dirty="0"/>
                        <a:t>Compensation financière dans le cadre de l’autorisation environnementale</a:t>
                      </a:r>
                    </a:p>
                  </a:txBody>
                  <a:tcPr anchor="ctr"/>
                </a:tc>
                <a:extLst>
                  <a:ext uri="{0D108BD9-81ED-4DB2-BD59-A6C34878D82A}">
                    <a16:rowId xmlns:a16="http://schemas.microsoft.com/office/drawing/2014/main" val="1023419713"/>
                  </a:ext>
                </a:extLst>
              </a:tr>
            </a:tbl>
          </a:graphicData>
        </a:graphic>
      </p:graphicFrame>
      <p:graphicFrame>
        <p:nvGraphicFramePr>
          <p:cNvPr id="3" name="Tableau 2">
            <a:extLst>
              <a:ext uri="{FF2B5EF4-FFF2-40B4-BE49-F238E27FC236}">
                <a16:creationId xmlns:a16="http://schemas.microsoft.com/office/drawing/2014/main" id="{0A98ED35-1EE8-2C41-8FDC-7DABA5648FFF}"/>
              </a:ext>
            </a:extLst>
          </p:cNvPr>
          <p:cNvGraphicFramePr>
            <a:graphicFrameLocks noGrp="1"/>
          </p:cNvGraphicFramePr>
          <p:nvPr>
            <p:extLst>
              <p:ext uri="{D42A27DB-BD31-4B8C-83A1-F6EECF244321}">
                <p14:modId xmlns:p14="http://schemas.microsoft.com/office/powerpoint/2010/main" val="110678709"/>
              </p:ext>
            </p:extLst>
          </p:nvPr>
        </p:nvGraphicFramePr>
        <p:xfrm>
          <a:off x="332364" y="1168789"/>
          <a:ext cx="10483681" cy="3729782"/>
        </p:xfrm>
        <a:graphic>
          <a:graphicData uri="http://schemas.openxmlformats.org/drawingml/2006/table">
            <a:tbl>
              <a:tblPr firstRow="1" bandRow="1">
                <a:tableStyleId>{5C22544A-7EE6-4342-B048-85BDC9FD1C3A}</a:tableStyleId>
              </a:tblPr>
              <a:tblGrid>
                <a:gridCol w="4804561">
                  <a:extLst>
                    <a:ext uri="{9D8B030D-6E8A-4147-A177-3AD203B41FA5}">
                      <a16:colId xmlns:a16="http://schemas.microsoft.com/office/drawing/2014/main" val="488145338"/>
                    </a:ext>
                  </a:extLst>
                </a:gridCol>
                <a:gridCol w="2677497">
                  <a:extLst>
                    <a:ext uri="{9D8B030D-6E8A-4147-A177-3AD203B41FA5}">
                      <a16:colId xmlns:a16="http://schemas.microsoft.com/office/drawing/2014/main" val="3334360478"/>
                    </a:ext>
                  </a:extLst>
                </a:gridCol>
                <a:gridCol w="3001623">
                  <a:extLst>
                    <a:ext uri="{9D8B030D-6E8A-4147-A177-3AD203B41FA5}">
                      <a16:colId xmlns:a16="http://schemas.microsoft.com/office/drawing/2014/main" val="135457267"/>
                    </a:ext>
                  </a:extLst>
                </a:gridCol>
              </a:tblGrid>
              <a:tr h="1064687">
                <a:tc>
                  <a:txBody>
                    <a:bodyPr/>
                    <a:lstStyle/>
                    <a:p>
                      <a:pPr rtl="0" fontAlgn="base"/>
                      <a:endParaRPr lang="fr-CA" sz="1100" b="1" dirty="0">
                        <a:effectLst/>
                        <a:latin typeface="Calibri" panose="020F0502020204030204" pitchFamily="34" charset="0"/>
                      </a:endParaRPr>
                    </a:p>
                  </a:txBody>
                  <a:tcPr/>
                </a:tc>
                <a:tc>
                  <a:txBody>
                    <a:bodyPr/>
                    <a:lstStyle/>
                    <a:p>
                      <a:pPr lvl="0" algn="ctr">
                        <a:buNone/>
                      </a:pPr>
                      <a:r>
                        <a:rPr lang="fr-CA" sz="2000" b="1" dirty="0">
                          <a:effectLst/>
                        </a:rPr>
                        <a:t>MRC ou ville ayant </a:t>
                      </a:r>
                      <a:br>
                        <a:rPr lang="fr-CA" sz="2000" b="1" dirty="0">
                          <a:effectLst/>
                        </a:rPr>
                      </a:br>
                      <a:r>
                        <a:rPr lang="fr-CA" sz="2000" b="1" dirty="0">
                          <a:effectLst/>
                        </a:rPr>
                        <a:t>compétence de MRC </a:t>
                      </a:r>
                      <a:endParaRPr lang="fr-FR" sz="2000" dirty="0"/>
                    </a:p>
                  </a:txBody>
                  <a:tcPr anchor="ctr"/>
                </a:tc>
                <a:tc>
                  <a:txBody>
                    <a:bodyPr/>
                    <a:lstStyle/>
                    <a:p>
                      <a:pPr algn="ctr" rtl="0" fontAlgn="base"/>
                      <a:r>
                        <a:rPr lang="fr-CA" sz="2000" b="1" dirty="0">
                          <a:effectLst/>
                        </a:rPr>
                        <a:t>MELCC</a:t>
                      </a:r>
                    </a:p>
                  </a:txBody>
                  <a:tcPr anchor="ctr"/>
                </a:tc>
                <a:extLst>
                  <a:ext uri="{0D108BD9-81ED-4DB2-BD59-A6C34878D82A}">
                    <a16:rowId xmlns:a16="http://schemas.microsoft.com/office/drawing/2014/main" val="2257113208"/>
                  </a:ext>
                </a:extLst>
              </a:tr>
              <a:tr h="555489">
                <a:tc>
                  <a:txBody>
                    <a:bodyPr/>
                    <a:lstStyle/>
                    <a:p>
                      <a:pPr algn="r" rtl="0" fontAlgn="base"/>
                      <a:endParaRPr lang="fr-CA" sz="1100" b="1">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PRMHH</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RCAMHH</a:t>
                      </a:r>
                    </a:p>
                  </a:txBody>
                  <a:tcPr anchor="ctr"/>
                </a:tc>
                <a:extLst>
                  <a:ext uri="{0D108BD9-81ED-4DB2-BD59-A6C34878D82A}">
                    <a16:rowId xmlns:a16="http://schemas.microsoft.com/office/drawing/2014/main" val="2735783503"/>
                  </a:ext>
                </a:extLst>
              </a:tr>
              <a:tr h="703202">
                <a:tc>
                  <a:txBody>
                    <a:bodyPr/>
                    <a:lstStyle/>
                    <a:p>
                      <a:pPr rtl="0" fontAlgn="base"/>
                      <a:r>
                        <a:rPr lang="fr-CA" sz="1600" b="0" dirty="0">
                          <a:effectLst/>
                        </a:rPr>
                        <a:t>Identifie les activités soumises ou soustraites </a:t>
                      </a:r>
                      <a:br>
                        <a:rPr lang="fr-CA" sz="1600" b="0" dirty="0">
                          <a:effectLst/>
                        </a:rPr>
                      </a:br>
                      <a:r>
                        <a:rPr lang="fr-CA" sz="1600" b="0" dirty="0">
                          <a:effectLst/>
                        </a:rPr>
                        <a:t>à l’obligation de compenser les pertes de MHH</a:t>
                      </a:r>
                    </a:p>
                  </a:txBody>
                  <a:tcP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4261314198"/>
                  </a:ext>
                </a:extLst>
              </a:tr>
              <a:tr h="703202">
                <a:tc>
                  <a:txBody>
                    <a:bodyPr/>
                    <a:lstStyle/>
                    <a:p>
                      <a:pPr rtl="0" fontAlgn="base"/>
                      <a:r>
                        <a:rPr lang="fr-CA" sz="1600" b="0" dirty="0">
                          <a:effectLst/>
                        </a:rPr>
                        <a:t>Détermine le montant de la contribution financière exigible à titre de compensation </a:t>
                      </a:r>
                    </a:p>
                  </a:txBody>
                  <a:tcP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3759988079"/>
                  </a:ext>
                </a:extLst>
              </a:tr>
              <a:tr h="703202">
                <a:tc>
                  <a:txBody>
                    <a:bodyPr/>
                    <a:lstStyle/>
                    <a:p>
                      <a:pPr rtl="0" fontAlgn="base"/>
                      <a:r>
                        <a:rPr lang="fr-CA" sz="1600" b="0" dirty="0">
                          <a:effectLst/>
                        </a:rPr>
                        <a:t>Détermine les cas où la contribution financière peut être remplacée par la réalisation de travaux </a:t>
                      </a:r>
                    </a:p>
                  </a:txBody>
                  <a:tcP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2813762971"/>
                  </a:ext>
                </a:extLst>
              </a:tr>
            </a:tbl>
          </a:graphicData>
        </a:graphic>
      </p:graphicFrame>
      <p:pic>
        <p:nvPicPr>
          <p:cNvPr id="12" name="Image 16">
            <a:extLst>
              <a:ext uri="{FF2B5EF4-FFF2-40B4-BE49-F238E27FC236}">
                <a16:creationId xmlns:a16="http://schemas.microsoft.com/office/drawing/2014/main" id="{4F447C99-A954-497B-8B7D-71D3AFF6E252}"/>
              </a:ext>
            </a:extLst>
          </p:cNvPr>
          <p:cNvPicPr>
            <a:picLocks noChangeAspect="1"/>
          </p:cNvPicPr>
          <p:nvPr/>
        </p:nvPicPr>
        <p:blipFill>
          <a:blip r:embed="rId3"/>
          <a:stretch>
            <a:fillRect/>
          </a:stretch>
        </p:blipFill>
        <p:spPr>
          <a:xfrm>
            <a:off x="9194453" y="2931831"/>
            <a:ext cx="388966" cy="407765"/>
          </a:xfrm>
          <a:prstGeom prst="rect">
            <a:avLst/>
          </a:prstGeom>
        </p:spPr>
      </p:pic>
      <p:pic>
        <p:nvPicPr>
          <p:cNvPr id="13" name="Image 16">
            <a:extLst>
              <a:ext uri="{FF2B5EF4-FFF2-40B4-BE49-F238E27FC236}">
                <a16:creationId xmlns:a16="http://schemas.microsoft.com/office/drawing/2014/main" id="{21A82E03-B828-46DA-B432-4A7B83392F13}"/>
              </a:ext>
            </a:extLst>
          </p:cNvPr>
          <p:cNvPicPr>
            <a:picLocks noChangeAspect="1"/>
          </p:cNvPicPr>
          <p:nvPr/>
        </p:nvPicPr>
        <p:blipFill>
          <a:blip r:embed="rId3"/>
          <a:stretch>
            <a:fillRect/>
          </a:stretch>
        </p:blipFill>
        <p:spPr>
          <a:xfrm>
            <a:off x="9194453" y="3657163"/>
            <a:ext cx="388966" cy="407765"/>
          </a:xfrm>
          <a:prstGeom prst="rect">
            <a:avLst/>
          </a:prstGeom>
        </p:spPr>
      </p:pic>
      <p:pic>
        <p:nvPicPr>
          <p:cNvPr id="14" name="Image 16">
            <a:extLst>
              <a:ext uri="{FF2B5EF4-FFF2-40B4-BE49-F238E27FC236}">
                <a16:creationId xmlns:a16="http://schemas.microsoft.com/office/drawing/2014/main" id="{3F1F31D6-EE97-4647-BF3D-764FB5E6E3FC}"/>
              </a:ext>
            </a:extLst>
          </p:cNvPr>
          <p:cNvPicPr>
            <a:picLocks noChangeAspect="1"/>
          </p:cNvPicPr>
          <p:nvPr/>
        </p:nvPicPr>
        <p:blipFill>
          <a:blip r:embed="rId3"/>
          <a:stretch>
            <a:fillRect/>
          </a:stretch>
        </p:blipFill>
        <p:spPr>
          <a:xfrm>
            <a:off x="9210789" y="4306381"/>
            <a:ext cx="388966" cy="407765"/>
          </a:xfrm>
          <a:prstGeom prst="rect">
            <a:avLst/>
          </a:prstGeom>
        </p:spPr>
      </p:pic>
    </p:spTree>
    <p:extLst>
      <p:ext uri="{BB962C8B-B14F-4D97-AF65-F5344CB8AC3E}">
        <p14:creationId xmlns:p14="http://schemas.microsoft.com/office/powerpoint/2010/main" val="19670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C8CC6D27-2D68-234D-8D83-42A3A3DE83D5}"/>
              </a:ext>
            </a:extLst>
          </p:cNvPr>
          <p:cNvGraphicFramePr>
            <a:graphicFrameLocks noGrp="1"/>
          </p:cNvGraphicFramePr>
          <p:nvPr>
            <p:extLst>
              <p:ext uri="{D42A27DB-BD31-4B8C-83A1-F6EECF244321}">
                <p14:modId xmlns:p14="http://schemas.microsoft.com/office/powerpoint/2010/main" val="4069482432"/>
              </p:ext>
            </p:extLst>
          </p:nvPr>
        </p:nvGraphicFramePr>
        <p:xfrm>
          <a:off x="332363" y="433264"/>
          <a:ext cx="9561600" cy="651934"/>
        </p:xfrm>
        <a:graphic>
          <a:graphicData uri="http://schemas.openxmlformats.org/drawingml/2006/table">
            <a:tbl>
              <a:tblPr firstRow="1" bandRow="1">
                <a:tableStyleId>{5C22544A-7EE6-4342-B048-85BDC9FD1C3A}</a:tableStyleId>
              </a:tblPr>
              <a:tblGrid>
                <a:gridCol w="9561600">
                  <a:extLst>
                    <a:ext uri="{9D8B030D-6E8A-4147-A177-3AD203B41FA5}">
                      <a16:colId xmlns:a16="http://schemas.microsoft.com/office/drawing/2014/main" val="1686638510"/>
                    </a:ext>
                  </a:extLst>
                </a:gridCol>
              </a:tblGrid>
              <a:tr h="651934">
                <a:tc>
                  <a:txBody>
                    <a:bodyPr/>
                    <a:lstStyle/>
                    <a:p>
                      <a:pPr algn="l" rtl="0" fontAlgn="base"/>
                      <a:r>
                        <a:rPr lang="fr-CA" sz="2400" b="1" dirty="0">
                          <a:effectLst/>
                        </a:rPr>
                        <a:t>Restauration et création de MHH </a:t>
                      </a:r>
                    </a:p>
                  </a:txBody>
                  <a:tcPr anchor="ctr"/>
                </a:tc>
                <a:extLst>
                  <a:ext uri="{0D108BD9-81ED-4DB2-BD59-A6C34878D82A}">
                    <a16:rowId xmlns:a16="http://schemas.microsoft.com/office/drawing/2014/main" val="1023419713"/>
                  </a:ext>
                </a:extLst>
              </a:tr>
            </a:tbl>
          </a:graphicData>
        </a:graphic>
      </p:graphicFrame>
      <p:graphicFrame>
        <p:nvGraphicFramePr>
          <p:cNvPr id="3" name="Tableau 2">
            <a:extLst>
              <a:ext uri="{FF2B5EF4-FFF2-40B4-BE49-F238E27FC236}">
                <a16:creationId xmlns:a16="http://schemas.microsoft.com/office/drawing/2014/main" id="{0A98ED35-1EE8-2C41-8FDC-7DABA5648FFF}"/>
              </a:ext>
            </a:extLst>
          </p:cNvPr>
          <p:cNvGraphicFramePr>
            <a:graphicFrameLocks noGrp="1"/>
          </p:cNvGraphicFramePr>
          <p:nvPr>
            <p:extLst>
              <p:ext uri="{D42A27DB-BD31-4B8C-83A1-F6EECF244321}">
                <p14:modId xmlns:p14="http://schemas.microsoft.com/office/powerpoint/2010/main" val="388804184"/>
              </p:ext>
            </p:extLst>
          </p:nvPr>
        </p:nvGraphicFramePr>
        <p:xfrm>
          <a:off x="332363" y="1113395"/>
          <a:ext cx="9561600" cy="4265832"/>
        </p:xfrm>
        <a:graphic>
          <a:graphicData uri="http://schemas.openxmlformats.org/drawingml/2006/table">
            <a:tbl>
              <a:tblPr firstRow="1" bandRow="1">
                <a:tableStyleId>{5C22544A-7EE6-4342-B048-85BDC9FD1C3A}</a:tableStyleId>
              </a:tblPr>
              <a:tblGrid>
                <a:gridCol w="5523314">
                  <a:extLst>
                    <a:ext uri="{9D8B030D-6E8A-4147-A177-3AD203B41FA5}">
                      <a16:colId xmlns:a16="http://schemas.microsoft.com/office/drawing/2014/main" val="488145338"/>
                    </a:ext>
                  </a:extLst>
                </a:gridCol>
                <a:gridCol w="2217941">
                  <a:extLst>
                    <a:ext uri="{9D8B030D-6E8A-4147-A177-3AD203B41FA5}">
                      <a16:colId xmlns:a16="http://schemas.microsoft.com/office/drawing/2014/main" val="3334360478"/>
                    </a:ext>
                  </a:extLst>
                </a:gridCol>
                <a:gridCol w="1820345">
                  <a:extLst>
                    <a:ext uri="{9D8B030D-6E8A-4147-A177-3AD203B41FA5}">
                      <a16:colId xmlns:a16="http://schemas.microsoft.com/office/drawing/2014/main" val="4102540404"/>
                    </a:ext>
                  </a:extLst>
                </a:gridCol>
              </a:tblGrid>
              <a:tr h="836291">
                <a:tc>
                  <a:txBody>
                    <a:bodyPr/>
                    <a:lstStyle/>
                    <a:p>
                      <a:pPr rtl="0" fontAlgn="base"/>
                      <a:endParaRPr lang="fr-CA" sz="1100" b="1" dirty="0">
                        <a:effectLst/>
                        <a:latin typeface="Calibri" panose="020F0502020204030204" pitchFamily="34" charset="0"/>
                      </a:endParaRPr>
                    </a:p>
                  </a:txBody>
                  <a:tcPr/>
                </a:tc>
                <a:tc>
                  <a:txBody>
                    <a:bodyPr/>
                    <a:lstStyle/>
                    <a:p>
                      <a:pPr lvl="0" algn="ctr">
                        <a:buNone/>
                      </a:pPr>
                      <a:r>
                        <a:rPr lang="fr-CA" sz="2000" b="1" dirty="0">
                          <a:effectLst/>
                        </a:rPr>
                        <a:t>MRC ou ville ayant </a:t>
                      </a:r>
                      <a:br>
                        <a:rPr lang="fr-CA" sz="2000" b="1" dirty="0">
                          <a:effectLst/>
                        </a:rPr>
                      </a:br>
                      <a:r>
                        <a:rPr lang="fr-CA" sz="2000" b="1" dirty="0">
                          <a:effectLst/>
                        </a:rPr>
                        <a:t>compétence de MRC </a:t>
                      </a:r>
                      <a:endParaRPr lang="fr-FR" sz="2000" dirty="0"/>
                    </a:p>
                  </a:txBody>
                  <a:tcPr anchor="ctr"/>
                </a:tc>
                <a:tc>
                  <a:txBody>
                    <a:bodyPr/>
                    <a:lstStyle/>
                    <a:p>
                      <a:pPr algn="ctr" rtl="0" fontAlgn="base"/>
                      <a:r>
                        <a:rPr lang="fr-CA" sz="2000" b="1" dirty="0">
                          <a:effectLst/>
                        </a:rPr>
                        <a:t>MELCC</a:t>
                      </a:r>
                    </a:p>
                  </a:txBody>
                  <a:tcPr anchor="ctr"/>
                </a:tc>
                <a:extLst>
                  <a:ext uri="{0D108BD9-81ED-4DB2-BD59-A6C34878D82A}">
                    <a16:rowId xmlns:a16="http://schemas.microsoft.com/office/drawing/2014/main" val="2257113208"/>
                  </a:ext>
                </a:extLst>
              </a:tr>
              <a:tr h="495638">
                <a:tc>
                  <a:txBody>
                    <a:bodyPr/>
                    <a:lstStyle/>
                    <a:p>
                      <a:pPr algn="r" rtl="0" fontAlgn="base"/>
                      <a:endParaRPr lang="fr-CA" sz="1100" b="1" dirty="0">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PRMHH</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600" b="1" dirty="0">
                          <a:effectLst/>
                        </a:rPr>
                        <a:t>Programme de restauration</a:t>
                      </a:r>
                    </a:p>
                  </a:txBody>
                  <a:tcPr anchor="ctr"/>
                </a:tc>
                <a:extLst>
                  <a:ext uri="{0D108BD9-81ED-4DB2-BD59-A6C34878D82A}">
                    <a16:rowId xmlns:a16="http://schemas.microsoft.com/office/drawing/2014/main" val="2855466195"/>
                  </a:ext>
                </a:extLst>
              </a:tr>
              <a:tr h="670218">
                <a:tc>
                  <a:txBody>
                    <a:bodyPr/>
                    <a:lstStyle/>
                    <a:p>
                      <a:pPr rtl="0" fontAlgn="base"/>
                      <a:r>
                        <a:rPr lang="fr-CA" sz="1600" b="0" dirty="0">
                          <a:effectLst/>
                        </a:rPr>
                        <a:t>Identifie des possibilités de restauration, des secteurs d’intérêt et/ou des MHH pour la restauration et la création de MHH</a:t>
                      </a:r>
                    </a:p>
                  </a:txBody>
                  <a:tcPr anchor="ct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4261314198"/>
                  </a:ext>
                </a:extLst>
              </a:tr>
              <a:tr h="670218">
                <a:tc>
                  <a:txBody>
                    <a:bodyPr/>
                    <a:lstStyle/>
                    <a:p>
                      <a:pPr rtl="0" fontAlgn="base"/>
                      <a:r>
                        <a:rPr lang="fr-CA" sz="1600" b="0" noProof="0" dirty="0">
                          <a:effectLst/>
                        </a:rPr>
                        <a:t>Peut déposer des projets de restauration/création de MHH dans  le cadre du Programme de restauration et de création de MHH</a:t>
                      </a:r>
                    </a:p>
                  </a:txBody>
                  <a:tcPr anchor="ct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286296926"/>
                  </a:ext>
                </a:extLst>
              </a:tr>
              <a:tr h="67021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600" b="0" noProof="0" dirty="0">
                          <a:effectLst/>
                        </a:rPr>
                        <a:t>Utilise le plan régional comme outil d’aide à l’analyse des projets soumis au Programme de restauration et de création de MHH</a:t>
                      </a:r>
                    </a:p>
                  </a:txBody>
                  <a:tcPr anchor="ct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2527683912"/>
                  </a:ext>
                </a:extLst>
              </a:tr>
              <a:tr h="67021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600" b="0" noProof="0" dirty="0">
                          <a:effectLst/>
                        </a:rPr>
                        <a:t>Analyse les projets reçus dans le cadre du programme et vérifie la disponibilité de sommes pour le financement dans la MRC/BV</a:t>
                      </a:r>
                    </a:p>
                  </a:txBody>
                  <a:tcPr anchor="ctr"/>
                </a:tc>
                <a:tc>
                  <a:txBody>
                    <a:bodyPr/>
                    <a:lstStyle/>
                    <a:p>
                      <a:pPr algn="ctr" rtl="0" fontAlgn="base"/>
                      <a:endParaRPr lang="fr-CA" sz="1100" dirty="0">
                        <a:effectLst/>
                        <a:latin typeface="Calibri" panose="020F0502020204030204" pitchFamily="34" charset="0"/>
                      </a:endParaRPr>
                    </a:p>
                  </a:txBody>
                  <a:tcPr anchor="ctr"/>
                </a:tc>
                <a:tc>
                  <a:txBody>
                    <a:bodyPr/>
                    <a:lstStyle/>
                    <a:p>
                      <a:pPr algn="ctr" rtl="0" fontAlgn="base"/>
                      <a:endParaRPr lang="fr-CA" sz="1100" dirty="0">
                        <a:effectLst/>
                        <a:latin typeface="Calibri" panose="020F0502020204030204" pitchFamily="34" charset="0"/>
                      </a:endParaRPr>
                    </a:p>
                  </a:txBody>
                  <a:tcPr anchor="ctr"/>
                </a:tc>
                <a:extLst>
                  <a:ext uri="{0D108BD9-81ED-4DB2-BD59-A6C34878D82A}">
                    <a16:rowId xmlns:a16="http://schemas.microsoft.com/office/drawing/2014/main" val="2261681353"/>
                  </a:ext>
                </a:extLst>
              </a:tr>
            </a:tbl>
          </a:graphicData>
        </a:graphic>
      </p:graphicFrame>
      <p:pic>
        <p:nvPicPr>
          <p:cNvPr id="12" name="Image 16">
            <a:extLst>
              <a:ext uri="{FF2B5EF4-FFF2-40B4-BE49-F238E27FC236}">
                <a16:creationId xmlns:a16="http://schemas.microsoft.com/office/drawing/2014/main" id="{59C13974-EB4D-C044-B33C-CAE4C2BF8553}"/>
              </a:ext>
            </a:extLst>
          </p:cNvPr>
          <p:cNvPicPr>
            <a:picLocks noChangeAspect="1"/>
          </p:cNvPicPr>
          <p:nvPr/>
        </p:nvPicPr>
        <p:blipFill>
          <a:blip r:embed="rId3"/>
          <a:stretch>
            <a:fillRect/>
          </a:stretch>
        </p:blipFill>
        <p:spPr>
          <a:xfrm>
            <a:off x="6793124" y="2796430"/>
            <a:ext cx="388966" cy="407765"/>
          </a:xfrm>
          <a:prstGeom prst="rect">
            <a:avLst/>
          </a:prstGeom>
        </p:spPr>
      </p:pic>
      <p:pic>
        <p:nvPicPr>
          <p:cNvPr id="8" name="Image 16">
            <a:extLst>
              <a:ext uri="{FF2B5EF4-FFF2-40B4-BE49-F238E27FC236}">
                <a16:creationId xmlns:a16="http://schemas.microsoft.com/office/drawing/2014/main" id="{34E92939-76F9-4E28-AA8F-EF13B32DF0F2}"/>
              </a:ext>
            </a:extLst>
          </p:cNvPr>
          <p:cNvPicPr>
            <a:picLocks noChangeAspect="1"/>
          </p:cNvPicPr>
          <p:nvPr/>
        </p:nvPicPr>
        <p:blipFill>
          <a:blip r:embed="rId3"/>
          <a:stretch>
            <a:fillRect/>
          </a:stretch>
        </p:blipFill>
        <p:spPr>
          <a:xfrm>
            <a:off x="8866714" y="4807984"/>
            <a:ext cx="388966" cy="407765"/>
          </a:xfrm>
          <a:prstGeom prst="rect">
            <a:avLst/>
          </a:prstGeom>
        </p:spPr>
      </p:pic>
      <p:pic>
        <p:nvPicPr>
          <p:cNvPr id="10" name="Image 16">
            <a:extLst>
              <a:ext uri="{FF2B5EF4-FFF2-40B4-BE49-F238E27FC236}">
                <a16:creationId xmlns:a16="http://schemas.microsoft.com/office/drawing/2014/main" id="{FEAC6D76-67F8-4599-B667-F7EC195628B8}"/>
              </a:ext>
            </a:extLst>
          </p:cNvPr>
          <p:cNvPicPr>
            <a:picLocks noChangeAspect="1"/>
          </p:cNvPicPr>
          <p:nvPr/>
        </p:nvPicPr>
        <p:blipFill>
          <a:blip r:embed="rId3"/>
          <a:stretch>
            <a:fillRect/>
          </a:stretch>
        </p:blipFill>
        <p:spPr>
          <a:xfrm>
            <a:off x="6784878" y="3482553"/>
            <a:ext cx="388966" cy="407765"/>
          </a:xfrm>
          <a:prstGeom prst="rect">
            <a:avLst/>
          </a:prstGeom>
        </p:spPr>
      </p:pic>
      <p:pic>
        <p:nvPicPr>
          <p:cNvPr id="13" name="Image 16">
            <a:extLst>
              <a:ext uri="{FF2B5EF4-FFF2-40B4-BE49-F238E27FC236}">
                <a16:creationId xmlns:a16="http://schemas.microsoft.com/office/drawing/2014/main" id="{576C85CE-2072-472F-A78D-C4FBA5123B96}"/>
              </a:ext>
            </a:extLst>
          </p:cNvPr>
          <p:cNvPicPr>
            <a:picLocks noChangeAspect="1"/>
          </p:cNvPicPr>
          <p:nvPr/>
        </p:nvPicPr>
        <p:blipFill>
          <a:blip r:embed="rId3"/>
          <a:stretch>
            <a:fillRect/>
          </a:stretch>
        </p:blipFill>
        <p:spPr>
          <a:xfrm>
            <a:off x="8855805" y="4142503"/>
            <a:ext cx="388966" cy="407765"/>
          </a:xfrm>
          <a:prstGeom prst="rect">
            <a:avLst/>
          </a:prstGeom>
        </p:spPr>
      </p:pic>
    </p:spTree>
    <p:extLst>
      <p:ext uri="{BB962C8B-B14F-4D97-AF65-F5344CB8AC3E}">
        <p14:creationId xmlns:p14="http://schemas.microsoft.com/office/powerpoint/2010/main" val="756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77A51-EA06-4E09-BD71-BC6ED0307DC4}"/>
              </a:ext>
            </a:extLst>
          </p:cNvPr>
          <p:cNvSpPr txBox="1">
            <a:spLocks/>
          </p:cNvSpPr>
          <p:nvPr/>
        </p:nvSpPr>
        <p:spPr>
          <a:xfrm>
            <a:off x="367827" y="943657"/>
            <a:ext cx="11933030" cy="4225555"/>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lgn="ctr"/>
            <a:r>
              <a:rPr lang="fr-CA" sz="6000" dirty="0">
                <a:ea typeface="+mn-lt"/>
                <a:cs typeface="+mn-lt"/>
              </a:rPr>
              <a:t>Merci!</a:t>
            </a:r>
          </a:p>
          <a:p>
            <a:endParaRPr lang="fr-CA" dirty="0">
              <a:ea typeface="+mn-lt"/>
              <a:cs typeface="+mn-lt"/>
            </a:endParaRPr>
          </a:p>
          <a:p>
            <a:r>
              <a:rPr lang="fr-CA" sz="2800" dirty="0">
                <a:ea typeface="+mn-lt"/>
                <a:cs typeface="+mn-lt"/>
              </a:rPr>
              <a:t>Pour toute question, n’hésitez pas à écrire au : </a:t>
            </a:r>
            <a:r>
              <a:rPr lang="fr-CA" sz="2800" b="0" dirty="0">
                <a:solidFill>
                  <a:srgbClr val="2D2E83"/>
                </a:solidFill>
                <a:ea typeface="+mn-lt"/>
                <a:cs typeface="+mn-lt"/>
                <a:hlinkClick r:id="rId3">
                  <a:extLst>
                    <a:ext uri="{A12FA001-AC4F-418D-AE19-62706E023703}">
                      <ahyp:hlinkClr xmlns:ahyp="http://schemas.microsoft.com/office/drawing/2018/hyperlinkcolor" val="tx"/>
                    </a:ext>
                  </a:extLst>
                </a:hlinkClick>
              </a:rPr>
              <a:t>prmhh@environnement.gouv.qc.ca</a:t>
            </a:r>
            <a:endParaRPr lang="fr-CA" sz="2800" b="0" dirty="0">
              <a:solidFill>
                <a:srgbClr val="2D2E83"/>
              </a:solidFill>
              <a:ea typeface="+mn-lt"/>
              <a:cs typeface="+mn-lt"/>
            </a:endParaRPr>
          </a:p>
          <a:p>
            <a:pPr algn="ctr"/>
            <a:endParaRPr lang="fr-CA" sz="2000" dirty="0">
              <a:ln>
                <a:solidFill>
                  <a:srgbClr val="002060"/>
                </a:solidFill>
              </a:ln>
              <a:solidFill>
                <a:srgbClr val="2D2E83"/>
              </a:solidFill>
              <a:ea typeface="+mn-lt"/>
              <a:cs typeface="+mn-lt"/>
            </a:endParaRPr>
          </a:p>
          <a:p>
            <a:r>
              <a:rPr lang="fr-CA" sz="2800" dirty="0">
                <a:ea typeface="+mn-lt"/>
                <a:cs typeface="+mn-lt"/>
              </a:rPr>
              <a:t>Vous pouvez aussi consulter l’Espace Réseau PRMHH </a:t>
            </a:r>
          </a:p>
          <a:p>
            <a:pPr marL="457200" indent="-457200">
              <a:buFont typeface="Arial" panose="020B0604020202020204" pitchFamily="34" charset="0"/>
              <a:buChar char="•"/>
            </a:pPr>
            <a:r>
              <a:rPr lang="fr-CA" sz="2800" b="0" dirty="0">
                <a:ea typeface="+mn-lt"/>
                <a:cs typeface="+mn-lt"/>
              </a:rPr>
              <a:t>s’inscrire au Portail des connaissances sur l’eau : </a:t>
            </a:r>
            <a:br>
              <a:rPr lang="fr-CA" sz="2800" b="0" dirty="0">
                <a:ea typeface="+mn-lt"/>
                <a:cs typeface="+mn-lt"/>
              </a:rPr>
            </a:br>
            <a:r>
              <a:rPr lang="fr-CA" sz="2800" b="0" dirty="0">
                <a:ea typeface="+mn-lt"/>
                <a:cs typeface="+mn-lt"/>
              </a:rPr>
              <a:t>  </a:t>
            </a:r>
            <a:r>
              <a:rPr lang="fr-CA" sz="2400" b="0" dirty="0">
                <a:ea typeface="+mn-lt"/>
                <a:cs typeface="+mn-lt"/>
                <a:hlinkClick r:id="rId4">
                  <a:extLst>
                    <a:ext uri="{A12FA001-AC4F-418D-AE19-62706E023703}">
                      <ahyp:hlinkClr xmlns:ahyp="http://schemas.microsoft.com/office/drawing/2018/hyperlinkcolor" val="tx"/>
                    </a:ext>
                  </a:extLst>
                </a:hlinkClick>
              </a:rPr>
              <a:t>https://pce.eauquebec.gouv.qc.ca</a:t>
            </a:r>
            <a:r>
              <a:rPr lang="fr-CA" sz="2400" b="0" dirty="0">
                <a:ea typeface="+mn-lt"/>
                <a:cs typeface="+mn-lt"/>
              </a:rPr>
              <a:t> </a:t>
            </a:r>
            <a:endParaRPr lang="fr-CA" sz="2800" b="0" dirty="0">
              <a:ea typeface="+mn-lt"/>
              <a:cs typeface="+mn-lt"/>
            </a:endParaRPr>
          </a:p>
          <a:p>
            <a:pPr marL="457200" indent="-457200">
              <a:buFont typeface="Arial" panose="020B0604020202020204" pitchFamily="34" charset="0"/>
              <a:buChar char="•"/>
            </a:pPr>
            <a:r>
              <a:rPr lang="fr-CA" sz="2800" b="0" dirty="0">
                <a:ea typeface="+mn-lt"/>
                <a:cs typeface="+mn-lt"/>
              </a:rPr>
              <a:t>faire une demande d’adhésion au site Espace Réseau - PRMHH </a:t>
            </a:r>
            <a:br>
              <a:rPr lang="fr-CA" sz="2800" dirty="0">
                <a:ea typeface="+mn-lt"/>
                <a:cs typeface="+mn-lt"/>
              </a:rPr>
            </a:br>
            <a:endParaRPr lang="fr-CA" dirty="0">
              <a:ea typeface="+mn-lt"/>
              <a:cs typeface="+mn-lt"/>
            </a:endParaRPr>
          </a:p>
        </p:txBody>
      </p:sp>
    </p:spTree>
    <p:extLst>
      <p:ext uri="{BB962C8B-B14F-4D97-AF65-F5344CB8AC3E}">
        <p14:creationId xmlns:p14="http://schemas.microsoft.com/office/powerpoint/2010/main" val="206288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11155E-9BB7-704F-8527-A4528B6ADCB7}"/>
              </a:ext>
            </a:extLst>
          </p:cNvPr>
          <p:cNvPicPr>
            <a:picLocks noChangeAspect="1"/>
          </p:cNvPicPr>
          <p:nvPr/>
        </p:nvPicPr>
        <p:blipFill>
          <a:blip r:embed="rId3"/>
          <a:stretch>
            <a:fillRect/>
          </a:stretch>
        </p:blipFill>
        <p:spPr>
          <a:xfrm>
            <a:off x="0" y="0"/>
            <a:ext cx="2340244" cy="2319894"/>
          </a:xfrm>
          <a:prstGeom prst="rect">
            <a:avLst/>
          </a:prstGeom>
        </p:spPr>
      </p:pic>
      <p:sp>
        <p:nvSpPr>
          <p:cNvPr id="2" name="Titre 1">
            <a:extLst>
              <a:ext uri="{FF2B5EF4-FFF2-40B4-BE49-F238E27FC236}">
                <a16:creationId xmlns:a16="http://schemas.microsoft.com/office/drawing/2014/main" id="{119FCD4A-EB4B-C244-B336-15B375E02B58}"/>
              </a:ext>
            </a:extLst>
          </p:cNvPr>
          <p:cNvSpPr>
            <a:spLocks noGrp="1"/>
          </p:cNvSpPr>
          <p:nvPr>
            <p:ph type="title"/>
          </p:nvPr>
        </p:nvSpPr>
        <p:spPr>
          <a:xfrm>
            <a:off x="933202" y="1856507"/>
            <a:ext cx="10344398" cy="2423843"/>
          </a:xfrm>
        </p:spPr>
        <p:txBody>
          <a:bodyPr>
            <a:normAutofit/>
          </a:bodyPr>
          <a:lstStyle/>
          <a:p>
            <a:pPr algn="ctr"/>
            <a:r>
              <a:rPr lang="fr-FR" dirty="0"/>
              <a:t>Avant de présenter les PRMHH, voici un survol</a:t>
            </a:r>
            <a:br>
              <a:rPr lang="fr-FR" dirty="0"/>
            </a:br>
            <a:r>
              <a:rPr lang="fr-FR" dirty="0"/>
              <a:t>du cadre légal et règlementaire entourant les milieux humides et hydriques</a:t>
            </a:r>
            <a:endParaRPr lang="fr-FR" dirty="0">
              <a:cs typeface="Calibri"/>
            </a:endParaRPr>
          </a:p>
        </p:txBody>
      </p:sp>
      <p:pic>
        <p:nvPicPr>
          <p:cNvPr id="6" name="Image 5">
            <a:extLst>
              <a:ext uri="{FF2B5EF4-FFF2-40B4-BE49-F238E27FC236}">
                <a16:creationId xmlns:a16="http://schemas.microsoft.com/office/drawing/2014/main" id="{9C787095-276D-184A-BF12-BE507D7EF7BD}"/>
              </a:ext>
            </a:extLst>
          </p:cNvPr>
          <p:cNvPicPr>
            <a:picLocks noChangeAspect="1"/>
          </p:cNvPicPr>
          <p:nvPr/>
        </p:nvPicPr>
        <p:blipFill>
          <a:blip r:embed="rId4">
            <a:duotone>
              <a:schemeClr val="accent3">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300248" y="227017"/>
            <a:ext cx="1194658" cy="1194658"/>
          </a:xfrm>
          <a:prstGeom prst="rect">
            <a:avLst/>
          </a:prstGeom>
        </p:spPr>
      </p:pic>
    </p:spTree>
    <p:extLst>
      <p:ext uri="{BB962C8B-B14F-4D97-AF65-F5344CB8AC3E}">
        <p14:creationId xmlns:p14="http://schemas.microsoft.com/office/powerpoint/2010/main" val="114555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4FDEE-9D75-4C91-94F1-D2E9E8B69ACC}"/>
              </a:ext>
            </a:extLst>
          </p:cNvPr>
          <p:cNvSpPr>
            <a:spLocks noGrp="1"/>
          </p:cNvSpPr>
          <p:nvPr>
            <p:ph type="title"/>
          </p:nvPr>
        </p:nvSpPr>
        <p:spPr>
          <a:xfrm>
            <a:off x="691214" y="553744"/>
            <a:ext cx="11596035" cy="550607"/>
          </a:xfrm>
        </p:spPr>
        <p:txBody>
          <a:bodyPr>
            <a:normAutofit fontScale="90000"/>
          </a:bodyPr>
          <a:lstStyle/>
          <a:p>
            <a:r>
              <a:rPr lang="fr-CA" dirty="0"/>
              <a:t>Encadrement environnemental des MHH : ça bouge!</a:t>
            </a:r>
          </a:p>
        </p:txBody>
      </p:sp>
      <p:graphicFrame>
        <p:nvGraphicFramePr>
          <p:cNvPr id="4" name="Diagramme 3">
            <a:extLst>
              <a:ext uri="{FF2B5EF4-FFF2-40B4-BE49-F238E27FC236}">
                <a16:creationId xmlns:a16="http://schemas.microsoft.com/office/drawing/2014/main" id="{75599F65-5718-4A64-AAF0-4C786C1A2D54}"/>
              </a:ext>
            </a:extLst>
          </p:cNvPr>
          <p:cNvGraphicFramePr/>
          <p:nvPr>
            <p:extLst>
              <p:ext uri="{D42A27DB-BD31-4B8C-83A1-F6EECF244321}">
                <p14:modId xmlns:p14="http://schemas.microsoft.com/office/powerpoint/2010/main" val="1853021274"/>
              </p:ext>
            </p:extLst>
          </p:nvPr>
        </p:nvGraphicFramePr>
        <p:xfrm>
          <a:off x="2593770" y="2737575"/>
          <a:ext cx="7299738" cy="70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Légende : flèche vers le bas 19">
            <a:extLst>
              <a:ext uri="{FF2B5EF4-FFF2-40B4-BE49-F238E27FC236}">
                <a16:creationId xmlns:a16="http://schemas.microsoft.com/office/drawing/2014/main" id="{A519B11B-FE03-413A-95AC-F9D754E9E89E}"/>
              </a:ext>
            </a:extLst>
          </p:cNvPr>
          <p:cNvSpPr/>
          <p:nvPr/>
        </p:nvSpPr>
        <p:spPr>
          <a:xfrm>
            <a:off x="2523678" y="1578471"/>
            <a:ext cx="2226838" cy="1050215"/>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2D2E83"/>
                </a:solidFill>
                <a:effectLst/>
                <a:uLnTx/>
                <a:uFillTx/>
                <a:latin typeface="Calibri" panose="020F0502020204030204"/>
                <a:ea typeface="+mn-ea"/>
                <a:cs typeface="+mn-cs"/>
              </a:rPr>
              <a:t>Inondations majeures au Québec</a:t>
            </a:r>
          </a:p>
        </p:txBody>
      </p:sp>
      <p:sp>
        <p:nvSpPr>
          <p:cNvPr id="21" name="Légende : flèche vers le haut 20">
            <a:extLst>
              <a:ext uri="{FF2B5EF4-FFF2-40B4-BE49-F238E27FC236}">
                <a16:creationId xmlns:a16="http://schemas.microsoft.com/office/drawing/2014/main" id="{0BABA2B3-346D-4C03-9CEB-37A5AF22CE81}"/>
              </a:ext>
            </a:extLst>
          </p:cNvPr>
          <p:cNvSpPr/>
          <p:nvPr/>
        </p:nvSpPr>
        <p:spPr>
          <a:xfrm>
            <a:off x="7850339" y="3468063"/>
            <a:ext cx="1954844" cy="1473394"/>
          </a:xfrm>
          <a:prstGeom prst="up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dirty="0">
                <a:solidFill>
                  <a:srgbClr val="2D2E83"/>
                </a:solidFill>
              </a:rPr>
              <a:t>Dépôt des plans régionaux au Ministère</a:t>
            </a:r>
          </a:p>
        </p:txBody>
      </p:sp>
      <p:sp>
        <p:nvSpPr>
          <p:cNvPr id="11" name="Légende : flèche vers le bas 10">
            <a:extLst>
              <a:ext uri="{FF2B5EF4-FFF2-40B4-BE49-F238E27FC236}">
                <a16:creationId xmlns:a16="http://schemas.microsoft.com/office/drawing/2014/main" id="{62597DAA-7D5A-4C05-AAF0-49DDC7467192}"/>
              </a:ext>
            </a:extLst>
          </p:cNvPr>
          <p:cNvSpPr/>
          <p:nvPr/>
        </p:nvSpPr>
        <p:spPr>
          <a:xfrm>
            <a:off x="5964809" y="1319095"/>
            <a:ext cx="2226838" cy="1309591"/>
          </a:xfrm>
          <a:prstGeom prst="downArrowCallout">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D2E83"/>
                </a:solidFill>
                <a:effectLst/>
                <a:uLnTx/>
                <a:uFillTx/>
                <a:latin typeface="Calibri" panose="020F0502020204030204"/>
                <a:ea typeface="+mn-ea"/>
                <a:cs typeface="+mn-cs"/>
              </a:rPr>
              <a:t>Règlement</a:t>
            </a:r>
            <a:r>
              <a:rPr kumimoji="0" lang="en-US" sz="1800" b="0" i="0" u="none" strike="noStrike" kern="1200" cap="none" spc="0" normalizeH="0" baseline="0" noProof="0" dirty="0">
                <a:ln>
                  <a:noFill/>
                </a:ln>
                <a:solidFill>
                  <a:srgbClr val="2D2E83"/>
                </a:solidFill>
                <a:effectLst/>
                <a:uLnTx/>
                <a:uFillTx/>
                <a:latin typeface="Calibri" panose="020F0502020204030204"/>
                <a:ea typeface="+mn-ea"/>
                <a:cs typeface="+mn-cs"/>
              </a:rPr>
              <a:t> sur la compensation pour </a:t>
            </a:r>
            <a:r>
              <a:rPr kumimoji="0" lang="en-US" sz="1800" b="0" i="0" u="none" strike="noStrike" kern="1200" cap="none" spc="0" normalizeH="0" baseline="0" noProof="0" dirty="0" err="1">
                <a:ln>
                  <a:noFill/>
                </a:ln>
                <a:solidFill>
                  <a:srgbClr val="2D2E83"/>
                </a:solidFill>
                <a:effectLst/>
                <a:uLnTx/>
                <a:uFillTx/>
                <a:latin typeface="Calibri" panose="020F0502020204030204"/>
                <a:ea typeface="+mn-ea"/>
                <a:cs typeface="+mn-cs"/>
              </a:rPr>
              <a:t>l’atteinte</a:t>
            </a:r>
            <a:r>
              <a:rPr kumimoji="0" lang="en-US" sz="1800" b="0" i="0" u="none" strike="noStrike" kern="1200" cap="none" spc="0" normalizeH="0" baseline="0" noProof="0" dirty="0">
                <a:ln>
                  <a:noFill/>
                </a:ln>
                <a:solidFill>
                  <a:srgbClr val="2D2E83"/>
                </a:solidFill>
                <a:effectLst/>
                <a:uLnTx/>
                <a:uFillTx/>
                <a:latin typeface="Calibri" panose="020F0502020204030204"/>
                <a:ea typeface="+mn-ea"/>
                <a:cs typeface="+mn-cs"/>
              </a:rPr>
              <a:t> aux MHH</a:t>
            </a:r>
            <a:endParaRPr kumimoji="0" lang="fr-CA" sz="1800" b="0" i="0" u="none" strike="noStrike" kern="1200" cap="none" spc="0" normalizeH="0" baseline="0" noProof="0" dirty="0">
              <a:ln>
                <a:noFill/>
              </a:ln>
              <a:solidFill>
                <a:srgbClr val="2D2E83"/>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4FEB6839-7196-4724-A61C-7D489271EE2E}"/>
              </a:ext>
            </a:extLst>
          </p:cNvPr>
          <p:cNvSpPr txBox="1"/>
          <p:nvPr/>
        </p:nvSpPr>
        <p:spPr>
          <a:xfrm>
            <a:off x="9963001" y="2305719"/>
            <a:ext cx="2040359" cy="1634490"/>
          </a:xfrm>
          <a:prstGeom prst="roundRect">
            <a:avLst/>
          </a:prstGeom>
          <a:solidFill>
            <a:srgbClr val="97D0DC">
              <a:alpha val="51000"/>
            </a:srgb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800" b="1" i="0" u="sng" strike="noStrike" kern="1200" cap="none" spc="0" normalizeH="0" baseline="0" noProof="0" dirty="0">
                <a:ln>
                  <a:noFill/>
                </a:ln>
                <a:solidFill>
                  <a:srgbClr val="2D2E83"/>
                </a:solidFill>
                <a:effectLst/>
                <a:uLnTx/>
                <a:uFillTx/>
                <a:latin typeface="Calibri" panose="020F0502020204030204"/>
                <a:ea typeface="+mn-ea"/>
                <a:cs typeface="+mn-cs"/>
              </a:rPr>
              <a:t>2027</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t> Premier bilan ministériel </a:t>
            </a:r>
            <a:r>
              <a:rPr lang="fr-CA" dirty="0">
                <a:solidFill>
                  <a:srgbClr val="2D2E83"/>
                </a:solidFill>
                <a:latin typeface="Calibri" panose="020F0502020204030204"/>
              </a:rPr>
              <a:t>sur l’objectif</a:t>
            </a:r>
            <a: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t> </a:t>
            </a:r>
            <a:r>
              <a:rPr lang="fr-CA" dirty="0">
                <a:solidFill>
                  <a:srgbClr val="2D2E83"/>
                </a:solidFill>
                <a:latin typeface="Calibri" panose="020F0502020204030204"/>
              </a:rPr>
              <a:t>d</a:t>
            </a:r>
            <a: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t>’aucune perte nette (APN)</a:t>
            </a:r>
            <a:endParaRPr kumimoji="0" lang="fr-CA" sz="1800" i="0" u="none" strike="noStrike" kern="1200" cap="none" spc="0" normalizeH="0" baseline="0" noProof="0" dirty="0">
              <a:ln>
                <a:noFill/>
              </a:ln>
              <a:solidFill>
                <a:srgbClr val="2D2E83"/>
              </a:solidFill>
              <a:effectLst/>
              <a:uLnTx/>
              <a:uFillTx/>
              <a:latin typeface="Calibri" panose="020F0502020204030204"/>
              <a:ea typeface="+mn-ea"/>
              <a:cs typeface="Calibri"/>
            </a:endParaRPr>
          </a:p>
        </p:txBody>
      </p:sp>
      <p:sp>
        <p:nvSpPr>
          <p:cNvPr id="18" name="ZoneTexte 17">
            <a:extLst>
              <a:ext uri="{FF2B5EF4-FFF2-40B4-BE49-F238E27FC236}">
                <a16:creationId xmlns:a16="http://schemas.microsoft.com/office/drawing/2014/main" id="{B472A75A-FA33-774F-B62C-B6EBD22BD281}"/>
              </a:ext>
            </a:extLst>
          </p:cNvPr>
          <p:cNvSpPr txBox="1"/>
          <p:nvPr/>
        </p:nvSpPr>
        <p:spPr>
          <a:xfrm>
            <a:off x="169048" y="1844652"/>
            <a:ext cx="2225178" cy="2785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rIns="0" anchor="ctr">
            <a:spAutoFit/>
          </a:bodyPr>
          <a:lstStyle/>
          <a:p>
            <a:pPr algn="ctr"/>
            <a:r>
              <a:rPr lang="fr-CA" b="1" u="sng" dirty="0">
                <a:solidFill>
                  <a:schemeClr val="bg1"/>
                </a:solidFill>
              </a:rPr>
              <a:t>Avant 2017 </a:t>
            </a:r>
            <a:r>
              <a:rPr lang="fr-CA" dirty="0">
                <a:solidFill>
                  <a:schemeClr val="bg1"/>
                </a:solidFill>
              </a:rPr>
              <a:t>Encadrement des MHH incomplet </a:t>
            </a:r>
            <a:br>
              <a:rPr lang="fr-CA" dirty="0">
                <a:solidFill>
                  <a:schemeClr val="bg1"/>
                </a:solidFill>
              </a:rPr>
            </a:br>
            <a:r>
              <a:rPr lang="fr-CA" dirty="0">
                <a:solidFill>
                  <a:schemeClr val="bg1"/>
                </a:solidFill>
              </a:rPr>
              <a:t>par la LQE, compensations </a:t>
            </a:r>
            <a:br>
              <a:rPr lang="fr-CA" dirty="0">
                <a:solidFill>
                  <a:schemeClr val="bg1"/>
                </a:solidFill>
              </a:rPr>
            </a:br>
            <a:r>
              <a:rPr lang="fr-CA" dirty="0">
                <a:solidFill>
                  <a:schemeClr val="bg1"/>
                </a:solidFill>
              </a:rPr>
              <a:t>par protection de différents milieux, peu de balises, </a:t>
            </a:r>
            <a:br>
              <a:rPr lang="fr-CA" dirty="0">
                <a:solidFill>
                  <a:schemeClr val="bg1"/>
                </a:solidFill>
              </a:rPr>
            </a:br>
            <a:r>
              <a:rPr lang="fr-CA" dirty="0">
                <a:solidFill>
                  <a:schemeClr val="bg1"/>
                </a:solidFill>
              </a:rPr>
              <a:t>longs délais, etc.</a:t>
            </a:r>
          </a:p>
        </p:txBody>
      </p:sp>
      <p:sp>
        <p:nvSpPr>
          <p:cNvPr id="19" name="Légende : flèche vers le haut 20">
            <a:extLst>
              <a:ext uri="{FF2B5EF4-FFF2-40B4-BE49-F238E27FC236}">
                <a16:creationId xmlns:a16="http://schemas.microsoft.com/office/drawing/2014/main" id="{A5E567AA-06F1-7A4E-AB1B-C2C438AD0A88}"/>
              </a:ext>
            </a:extLst>
          </p:cNvPr>
          <p:cNvSpPr/>
          <p:nvPr/>
        </p:nvSpPr>
        <p:spPr>
          <a:xfrm>
            <a:off x="4034792" y="3441230"/>
            <a:ext cx="2551577" cy="2033740"/>
          </a:xfrm>
          <a:prstGeom prst="upArrowCallout">
            <a:avLst>
              <a:gd name="adj1" fmla="val 21628"/>
              <a:gd name="adj2" fmla="val 18818"/>
              <a:gd name="adj3" fmla="val 25000"/>
              <a:gd name="adj4" fmla="val 64977"/>
            </a:avLst>
          </a:prstGeom>
          <a:no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2D2E83"/>
                </a:solidFill>
                <a:effectLst/>
                <a:uLnTx/>
                <a:uFillTx/>
                <a:latin typeface="Calibri" panose="020F0502020204030204"/>
                <a:ea typeface="+mn-ea"/>
                <a:cs typeface="+mn-cs"/>
              </a:rPr>
              <a:t>Adoption unanime de </a:t>
            </a:r>
            <a:br>
              <a:rPr kumimoji="0" lang="fr-CA" sz="1800" b="1" i="0" u="none" strike="noStrike" kern="1200" cap="none" spc="0" normalizeH="0" baseline="0" noProof="0" dirty="0">
                <a:ln>
                  <a:noFill/>
                </a:ln>
                <a:solidFill>
                  <a:srgbClr val="2D2E83"/>
                </a:solidFill>
                <a:effectLst/>
                <a:uLnTx/>
                <a:uFillTx/>
                <a:latin typeface="Calibri" panose="020F0502020204030204"/>
                <a:ea typeface="+mn-ea"/>
                <a:cs typeface="+mn-cs"/>
              </a:rPr>
            </a:br>
            <a:r>
              <a:rPr kumimoji="0" lang="fr-CA" sz="1800" b="1" i="0" u="none" strike="noStrike" kern="1200" cap="none" spc="0" normalizeH="0" baseline="0" noProof="0" dirty="0">
                <a:ln>
                  <a:noFill/>
                </a:ln>
                <a:solidFill>
                  <a:srgbClr val="2D2E83"/>
                </a:solidFill>
                <a:effectLst/>
                <a:uLnTx/>
                <a:uFillTx/>
                <a:latin typeface="Calibri" panose="020F0502020204030204"/>
                <a:ea typeface="+mn-ea"/>
                <a:cs typeface="+mn-cs"/>
              </a:rPr>
              <a:t>la Loi concernant la conservation des MHH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t>(introduction des </a:t>
            </a:r>
            <a:b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br>
            <a:r>
              <a:rPr kumimoji="0" lang="fr-CA" sz="1800" i="0" u="none" strike="noStrike" kern="1200" cap="none" spc="0" normalizeH="0" baseline="0" noProof="0" dirty="0">
                <a:ln>
                  <a:noFill/>
                </a:ln>
                <a:solidFill>
                  <a:srgbClr val="2D2E83"/>
                </a:solidFill>
                <a:effectLst/>
                <a:uLnTx/>
                <a:uFillTx/>
                <a:latin typeface="Calibri" panose="020F0502020204030204"/>
                <a:ea typeface="+mn-ea"/>
                <a:cs typeface="+mn-cs"/>
              </a:rPr>
              <a:t>plans régionaux)</a:t>
            </a:r>
          </a:p>
        </p:txBody>
      </p:sp>
      <p:grpSp>
        <p:nvGrpSpPr>
          <p:cNvPr id="6" name="Groupe 5">
            <a:extLst>
              <a:ext uri="{FF2B5EF4-FFF2-40B4-BE49-F238E27FC236}">
                <a16:creationId xmlns:a16="http://schemas.microsoft.com/office/drawing/2014/main" id="{6D933B15-2556-4A28-BFC1-BD0A48FE0C11}"/>
              </a:ext>
            </a:extLst>
          </p:cNvPr>
          <p:cNvGrpSpPr/>
          <p:nvPr/>
        </p:nvGrpSpPr>
        <p:grpSpPr>
          <a:xfrm>
            <a:off x="6767046" y="3424267"/>
            <a:ext cx="2136043" cy="2580763"/>
            <a:chOff x="6639131" y="3549997"/>
            <a:chExt cx="2293854" cy="2580763"/>
          </a:xfrm>
        </p:grpSpPr>
        <p:sp>
          <p:nvSpPr>
            <p:cNvPr id="12" name="Rectangle 11">
              <a:extLst>
                <a:ext uri="{FF2B5EF4-FFF2-40B4-BE49-F238E27FC236}">
                  <a16:creationId xmlns:a16="http://schemas.microsoft.com/office/drawing/2014/main" id="{B829E30A-6E3F-4383-9519-E952125A95E5}"/>
                </a:ext>
              </a:extLst>
            </p:cNvPr>
            <p:cNvSpPr/>
            <p:nvPr/>
          </p:nvSpPr>
          <p:spPr>
            <a:xfrm>
              <a:off x="6639131" y="5273969"/>
              <a:ext cx="2293854" cy="856791"/>
            </a:xfrm>
            <a:prstGeom prst="rect">
              <a:avLst/>
            </a:prstGeom>
            <a:noFill/>
            <a:ln w="28575">
              <a:solidFill>
                <a:srgbClr val="2D2E8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fr-CA" dirty="0">
                  <a:solidFill>
                    <a:srgbClr val="2D2E83"/>
                  </a:solidFill>
                </a:rPr>
                <a:t>LQE modernisée (2018) et règlements associés (2020)</a:t>
              </a:r>
            </a:p>
          </p:txBody>
        </p:sp>
        <p:cxnSp>
          <p:nvCxnSpPr>
            <p:cNvPr id="5" name="Connecteur droit 4">
              <a:extLst>
                <a:ext uri="{FF2B5EF4-FFF2-40B4-BE49-F238E27FC236}">
                  <a16:creationId xmlns:a16="http://schemas.microsoft.com/office/drawing/2014/main" id="{816F6954-D2FF-433C-B612-CFE0C25AE6FC}"/>
                </a:ext>
              </a:extLst>
            </p:cNvPr>
            <p:cNvCxnSpPr/>
            <p:nvPr/>
          </p:nvCxnSpPr>
          <p:spPr>
            <a:xfrm>
              <a:off x="7691503" y="3549997"/>
              <a:ext cx="0" cy="1724664"/>
            </a:xfrm>
            <a:prstGeom prst="line">
              <a:avLst/>
            </a:prstGeom>
            <a:ln w="28575">
              <a:solidFill>
                <a:srgbClr val="2D2E83"/>
              </a:solidFill>
              <a:prstDash val="lgDashDot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49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0" grpId="0" animBg="1"/>
      <p:bldP spid="21" grpId="0" animBg="1"/>
      <p:bldP spid="11" grpId="0" animBg="1"/>
      <p:bldP spid="14"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8BAB5-AC55-1549-AC48-ED6D5CF7ECC1}"/>
              </a:ext>
            </a:extLst>
          </p:cNvPr>
          <p:cNvSpPr>
            <a:spLocks noGrp="1"/>
          </p:cNvSpPr>
          <p:nvPr>
            <p:ph type="title"/>
          </p:nvPr>
        </p:nvSpPr>
        <p:spPr>
          <a:xfrm>
            <a:off x="707572" y="1903116"/>
            <a:ext cx="10515600" cy="1019380"/>
          </a:xfrm>
        </p:spPr>
        <p:txBody>
          <a:bodyPr>
            <a:noAutofit/>
          </a:bodyPr>
          <a:lstStyle/>
          <a:p>
            <a:pPr algn="ctr"/>
            <a:r>
              <a:rPr lang="fr-FR" dirty="0"/>
              <a:t>La Loi concernant la conservation </a:t>
            </a:r>
            <a:br>
              <a:rPr lang="fr-FR" dirty="0"/>
            </a:br>
            <a:r>
              <a:rPr lang="fr-FR" dirty="0"/>
              <a:t>des milieux humides et hydriques (LCMHH)</a:t>
            </a:r>
            <a:endParaRPr lang="fr-FR" dirty="0">
              <a:cs typeface="Calibri"/>
            </a:endParaRPr>
          </a:p>
        </p:txBody>
      </p:sp>
      <p:sp>
        <p:nvSpPr>
          <p:cNvPr id="4" name="Espace réservé du contenu 3">
            <a:extLst>
              <a:ext uri="{FF2B5EF4-FFF2-40B4-BE49-F238E27FC236}">
                <a16:creationId xmlns:a16="http://schemas.microsoft.com/office/drawing/2014/main" id="{57461FAD-097D-6645-87DD-616D0500CDAF}"/>
              </a:ext>
            </a:extLst>
          </p:cNvPr>
          <p:cNvSpPr>
            <a:spLocks noGrp="1"/>
          </p:cNvSpPr>
          <p:nvPr>
            <p:ph idx="1"/>
          </p:nvPr>
        </p:nvSpPr>
        <p:spPr>
          <a:xfrm>
            <a:off x="707572" y="3548844"/>
            <a:ext cx="10515600" cy="1172629"/>
          </a:xfrm>
          <a:prstGeom prst="rect">
            <a:avLst/>
          </a:prstGeom>
        </p:spPr>
        <p:txBody>
          <a:bodyPr wrap="square" lIns="91440" tIns="45720" rIns="91440" bIns="45720" anchor="t">
            <a:spAutoFit/>
          </a:bodyPr>
          <a:lstStyle/>
          <a:p>
            <a:pPr marL="0" indent="0" algn="ctr">
              <a:buNone/>
            </a:pPr>
            <a:r>
              <a:rPr lang="fr-FR" sz="2600" dirty="0"/>
              <a:t>La LCMHH est une loi modificatrice qui introduit de nouveaux dispositifs </a:t>
            </a:r>
            <a:br>
              <a:rPr lang="fr-FR" sz="2600" dirty="0"/>
            </a:br>
            <a:r>
              <a:rPr lang="fr-FR" sz="2600" dirty="0"/>
              <a:t>de conservation au cadre légal et règlementaire du Québec pour mieux considérer les milieux humides et hydriques</a:t>
            </a:r>
            <a:endParaRPr lang="fr-FR" sz="2600" dirty="0">
              <a:cs typeface="Calibri"/>
            </a:endParaRPr>
          </a:p>
        </p:txBody>
      </p:sp>
      <p:pic>
        <p:nvPicPr>
          <p:cNvPr id="7" name="Image 6">
            <a:extLst>
              <a:ext uri="{FF2B5EF4-FFF2-40B4-BE49-F238E27FC236}">
                <a16:creationId xmlns:a16="http://schemas.microsoft.com/office/drawing/2014/main" id="{C474855D-63D0-5C46-9993-0139A7EE7FD8}"/>
              </a:ext>
            </a:extLst>
          </p:cNvPr>
          <p:cNvPicPr>
            <a:picLocks noChangeAspect="1"/>
          </p:cNvPicPr>
          <p:nvPr/>
        </p:nvPicPr>
        <p:blipFill>
          <a:blip r:embed="rId3"/>
          <a:stretch>
            <a:fillRect/>
          </a:stretch>
        </p:blipFill>
        <p:spPr>
          <a:xfrm>
            <a:off x="0" y="0"/>
            <a:ext cx="2340244" cy="2319894"/>
          </a:xfrm>
          <a:prstGeom prst="rect">
            <a:avLst/>
          </a:prstGeom>
        </p:spPr>
      </p:pic>
      <p:pic>
        <p:nvPicPr>
          <p:cNvPr id="8" name="Image 7">
            <a:extLst>
              <a:ext uri="{FF2B5EF4-FFF2-40B4-BE49-F238E27FC236}">
                <a16:creationId xmlns:a16="http://schemas.microsoft.com/office/drawing/2014/main" id="{87956005-43AB-0041-B435-D9A15698CC20}"/>
              </a:ext>
            </a:extLst>
          </p:cNvPr>
          <p:cNvPicPr>
            <a:picLocks noChangeAspect="1"/>
          </p:cNvPicPr>
          <p:nvPr/>
        </p:nvPicPr>
        <p:blipFill>
          <a:blip r:embed="rId4">
            <a:duotone>
              <a:schemeClr val="accent3">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300248" y="227017"/>
            <a:ext cx="1194658" cy="1194658"/>
          </a:xfrm>
          <a:prstGeom prst="rect">
            <a:avLst/>
          </a:prstGeom>
        </p:spPr>
      </p:pic>
    </p:spTree>
    <p:extLst>
      <p:ext uri="{BB962C8B-B14F-4D97-AF65-F5344CB8AC3E}">
        <p14:creationId xmlns:p14="http://schemas.microsoft.com/office/powerpoint/2010/main" val="180405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7AD2FF10-E5A5-604B-BB5F-9D351E568233}"/>
              </a:ext>
            </a:extLst>
          </p:cNvPr>
          <p:cNvGraphicFramePr>
            <a:graphicFrameLocks noGrp="1"/>
          </p:cNvGraphicFramePr>
          <p:nvPr>
            <p:ph idx="1"/>
            <p:extLst>
              <p:ext uri="{D42A27DB-BD31-4B8C-83A1-F6EECF244321}">
                <p14:modId xmlns:p14="http://schemas.microsoft.com/office/powerpoint/2010/main" val="2483828008"/>
              </p:ext>
            </p:extLst>
          </p:nvPr>
        </p:nvGraphicFramePr>
        <p:xfrm>
          <a:off x="517757" y="1489759"/>
          <a:ext cx="10703016" cy="4146875"/>
        </p:xfrm>
        <a:graphic>
          <a:graphicData uri="http://schemas.openxmlformats.org/drawingml/2006/table">
            <a:tbl>
              <a:tblPr firstRow="1" bandRow="1">
                <a:tableStyleId>{1E171933-4619-4E11-9A3F-F7608DF75F80}</a:tableStyleId>
              </a:tblPr>
              <a:tblGrid>
                <a:gridCol w="2640553">
                  <a:extLst>
                    <a:ext uri="{9D8B030D-6E8A-4147-A177-3AD203B41FA5}">
                      <a16:colId xmlns:a16="http://schemas.microsoft.com/office/drawing/2014/main" val="2355427407"/>
                    </a:ext>
                  </a:extLst>
                </a:gridCol>
                <a:gridCol w="8062463">
                  <a:extLst>
                    <a:ext uri="{9D8B030D-6E8A-4147-A177-3AD203B41FA5}">
                      <a16:colId xmlns:a16="http://schemas.microsoft.com/office/drawing/2014/main" val="81986934"/>
                    </a:ext>
                  </a:extLst>
                </a:gridCol>
              </a:tblGrid>
              <a:tr h="3863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noProof="0" dirty="0"/>
                        <a:t>Bonifications entraînées par la LCMHH</a:t>
                      </a:r>
                    </a:p>
                  </a:txBody>
                  <a:tcPr marL="87371" marR="87371" marT="43685" marB="43685"/>
                </a:tc>
                <a:tc hMerge="1">
                  <a:txBody>
                    <a:bodyPr/>
                    <a:lstStyle/>
                    <a:p>
                      <a:endParaRPr lang="fr-FR"/>
                    </a:p>
                  </a:txBody>
                  <a:tcPr/>
                </a:tc>
                <a:extLst>
                  <a:ext uri="{0D108BD9-81ED-4DB2-BD59-A6C34878D82A}">
                    <a16:rowId xmlns:a16="http://schemas.microsoft.com/office/drawing/2014/main" val="3332357218"/>
                  </a:ext>
                </a:extLst>
              </a:tr>
              <a:tr h="543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noProof="0">
                          <a:solidFill>
                            <a:schemeClr val="tx1"/>
                          </a:solidFill>
                          <a:effectLst/>
                        </a:rPr>
                        <a:t>Loi sur la conservation </a:t>
                      </a:r>
                      <a:br>
                        <a:rPr lang="fr-CA" sz="1500" b="1" noProof="0">
                          <a:solidFill>
                            <a:schemeClr val="tx1"/>
                          </a:solidFill>
                          <a:effectLst/>
                        </a:rPr>
                      </a:br>
                      <a:r>
                        <a:rPr lang="fr-CA" sz="1500" b="1" noProof="0">
                          <a:solidFill>
                            <a:schemeClr val="tx1"/>
                          </a:solidFill>
                          <a:effectLst/>
                        </a:rPr>
                        <a:t>du patrimoine naturel</a:t>
                      </a:r>
                      <a:endParaRPr lang="fr-CA" sz="1500" b="1" i="0" noProof="0">
                        <a:solidFill>
                          <a:schemeClr val="tx1"/>
                        </a:solidFill>
                        <a:effectLst/>
                        <a:latin typeface="+mn-lt"/>
                      </a:endParaRPr>
                    </a:p>
                  </a:txBody>
                  <a:tcPr marL="77276" marR="77276" marT="38638" marB="386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0" noProof="0" dirty="0">
                          <a:solidFill>
                            <a:schemeClr val="tx1"/>
                          </a:solidFill>
                          <a:effectLst/>
                        </a:rPr>
                        <a:t>Possibilité de protéger les milieux humides et hydriques d’intérêt à l'échelle de la province du Québec​</a:t>
                      </a:r>
                      <a:endParaRPr lang="fr-CA" sz="1500" b="0" i="0" noProof="0" dirty="0">
                        <a:solidFill>
                          <a:schemeClr val="tx1"/>
                        </a:solidFill>
                        <a:effectLst/>
                        <a:latin typeface="+mn-lt"/>
                      </a:endParaRPr>
                    </a:p>
                  </a:txBody>
                  <a:tcPr marL="77276" marR="77276" marT="38638" marB="38638"/>
                </a:tc>
                <a:extLst>
                  <a:ext uri="{0D108BD9-81ED-4DB2-BD59-A6C34878D82A}">
                    <a16:rowId xmlns:a16="http://schemas.microsoft.com/office/drawing/2014/main" val="1672727210"/>
                  </a:ext>
                </a:extLst>
              </a:tr>
              <a:tr h="65898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noProof="0" dirty="0">
                          <a:solidFill>
                            <a:schemeClr val="tx1"/>
                          </a:solidFill>
                          <a:effectLst/>
                        </a:rPr>
                        <a:t>Loi affirmant le caractère collectif des ressources en eau et favorisant une meilleure gouvernance  de l’eau et des milieux associés</a:t>
                      </a:r>
                      <a:endParaRPr lang="fr-CA" sz="1500" b="1" i="0" kern="1200" noProof="0" dirty="0">
                        <a:solidFill>
                          <a:schemeClr val="tx1"/>
                        </a:solidFill>
                        <a:effectLst/>
                        <a:latin typeface="+mn-lt"/>
                        <a:ea typeface="+mn-ea"/>
                        <a:cs typeface="+mn-cs"/>
                      </a:endParaRPr>
                    </a:p>
                  </a:txBody>
                  <a:tcPr marL="87371" marR="87371" marT="43685" marB="43685" anchor="ctr"/>
                </a:tc>
                <a:tc>
                  <a:txBody>
                    <a:bodyPr/>
                    <a:lstStyle/>
                    <a:p>
                      <a:pPr algn="l" fontAlgn="base"/>
                      <a:r>
                        <a:rPr lang="fr-CA" sz="1500" b="1" noProof="0" dirty="0">
                          <a:solidFill>
                            <a:schemeClr val="tx1"/>
                          </a:solidFill>
                          <a:effectLst/>
                        </a:rPr>
                        <a:t>Plans régionaux des milieux humides et hydriques</a:t>
                      </a:r>
                      <a:endParaRPr lang="fr-CA" sz="1500" b="1" i="0" noProof="0" dirty="0">
                        <a:solidFill>
                          <a:schemeClr val="tx1"/>
                        </a:solidFill>
                        <a:effectLst/>
                        <a:latin typeface="Calibri"/>
                      </a:endParaRPr>
                    </a:p>
                  </a:txBody>
                  <a:tcPr marL="77276" marR="77276" marT="38638" marB="38638" anchor="ctr"/>
                </a:tc>
                <a:extLst>
                  <a:ext uri="{0D108BD9-81ED-4DB2-BD59-A6C34878D82A}">
                    <a16:rowId xmlns:a16="http://schemas.microsoft.com/office/drawing/2014/main" val="1019710625"/>
                  </a:ext>
                </a:extLst>
              </a:tr>
              <a:tr h="313397">
                <a:tc vMerge="1">
                  <a:txBody>
                    <a:bodyPr/>
                    <a:lstStyle/>
                    <a:p>
                      <a:endParaRPr lang="fr-FR" sz="1800"/>
                    </a:p>
                  </a:txBody>
                  <a:tcPr/>
                </a:tc>
                <a:tc>
                  <a:txBody>
                    <a:bodyPr/>
                    <a:lstStyle/>
                    <a:p>
                      <a:pPr algn="l" fontAlgn="base"/>
                      <a:r>
                        <a:rPr lang="fr-CA" sz="1500" b="0" noProof="0" dirty="0">
                          <a:solidFill>
                            <a:schemeClr val="tx1"/>
                          </a:solidFill>
                          <a:effectLst/>
                        </a:rPr>
                        <a:t>Programme de restauration et de création de MHH</a:t>
                      </a:r>
                      <a:endParaRPr lang="fr-CA" sz="1500" b="0" i="0" noProof="0" dirty="0">
                        <a:solidFill>
                          <a:schemeClr val="tx1"/>
                        </a:solidFill>
                        <a:effectLst/>
                        <a:latin typeface="Calibri"/>
                      </a:endParaRPr>
                    </a:p>
                  </a:txBody>
                  <a:tcPr marL="77276" marR="77276" marT="38638" marB="38638" anchor="ctr"/>
                </a:tc>
                <a:extLst>
                  <a:ext uri="{0D108BD9-81ED-4DB2-BD59-A6C34878D82A}">
                    <a16:rowId xmlns:a16="http://schemas.microsoft.com/office/drawing/2014/main" val="707563552"/>
                  </a:ext>
                </a:extLst>
              </a:tr>
              <a:tr h="31339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noProof="0" dirty="0">
                          <a:solidFill>
                            <a:schemeClr val="tx1"/>
                          </a:solidFill>
                          <a:effectLst/>
                        </a:rPr>
                        <a:t>Loi sur la qualité ​</a:t>
                      </a:r>
                      <a:br>
                        <a:rPr lang="fr-CA" sz="1500" b="1" noProof="0" dirty="0">
                          <a:solidFill>
                            <a:schemeClr val="tx1"/>
                          </a:solidFill>
                          <a:effectLst/>
                        </a:rPr>
                      </a:br>
                      <a:r>
                        <a:rPr lang="fr-CA" sz="1500" b="1" noProof="0" dirty="0">
                          <a:solidFill>
                            <a:schemeClr val="tx1"/>
                          </a:solidFill>
                          <a:effectLst/>
                        </a:rPr>
                        <a:t>de l’environnement​</a:t>
                      </a:r>
                      <a:endParaRPr lang="fr-CA" sz="1500" b="1" i="0" noProof="0" dirty="0">
                        <a:solidFill>
                          <a:schemeClr val="tx1"/>
                        </a:solidFill>
                        <a:effectLst/>
                        <a:latin typeface="+mn-lt"/>
                      </a:endParaRPr>
                    </a:p>
                  </a:txBody>
                  <a:tcPr marL="87371" marR="87371" marT="43685" marB="43685" anchor="ctr"/>
                </a:tc>
                <a:tc>
                  <a:txBody>
                    <a:bodyPr/>
                    <a:lstStyle/>
                    <a:p>
                      <a:pPr algn="l" fontAlgn="base"/>
                      <a:r>
                        <a:rPr lang="fr-CA" sz="1500" b="0" kern="1200" noProof="0" dirty="0">
                          <a:solidFill>
                            <a:schemeClr val="tx1"/>
                          </a:solidFill>
                          <a:effectLst/>
                        </a:rPr>
                        <a:t>Définition de « m</a:t>
                      </a:r>
                      <a:r>
                        <a:rPr lang="fr-CA" sz="1500" b="0" noProof="0" dirty="0">
                          <a:solidFill>
                            <a:schemeClr val="tx1"/>
                          </a:solidFill>
                          <a:effectLst/>
                        </a:rPr>
                        <a:t>ilieux humides et hydriques »</a:t>
                      </a:r>
                      <a:endParaRPr lang="fr-CA" sz="1500" b="0" i="0" noProof="0" dirty="0">
                        <a:solidFill>
                          <a:schemeClr val="tx1"/>
                        </a:solidFill>
                        <a:effectLst/>
                        <a:latin typeface="Calibri"/>
                      </a:endParaRPr>
                    </a:p>
                  </a:txBody>
                  <a:tcPr marL="77276" marR="77276" marT="38638" marB="38638" anchor="ctr"/>
                </a:tc>
                <a:extLst>
                  <a:ext uri="{0D108BD9-81ED-4DB2-BD59-A6C34878D82A}">
                    <a16:rowId xmlns:a16="http://schemas.microsoft.com/office/drawing/2014/main" val="658586953"/>
                  </a:ext>
                </a:extLst>
              </a:tr>
              <a:tr h="313397">
                <a:tc vMerge="1">
                  <a:txBody>
                    <a:bodyPr/>
                    <a:lstStyle/>
                    <a:p>
                      <a:endParaRPr lang="fr-FR" sz="1800"/>
                    </a:p>
                  </a:txBody>
                  <a:tcPr>
                    <a:solidFill>
                      <a:srgbClr val="E8F3F4"/>
                    </a:solidFill>
                  </a:tcPr>
                </a:tc>
                <a:tc>
                  <a:txBody>
                    <a:bodyPr/>
                    <a:lstStyle/>
                    <a:p>
                      <a:pPr lvl="0" algn="l">
                        <a:buNone/>
                      </a:pPr>
                      <a:r>
                        <a:rPr lang="fr-CA" sz="1500" b="0" noProof="0" dirty="0">
                          <a:solidFill>
                            <a:schemeClr val="tx1"/>
                          </a:solidFill>
                          <a:effectLst/>
                        </a:rPr>
                        <a:t>Approche « éviter-minimiser​-compenser » pour un projet en MHH</a:t>
                      </a:r>
                      <a:endParaRPr lang="fr-CA" sz="1500" b="0" i="0" noProof="0" dirty="0">
                        <a:solidFill>
                          <a:schemeClr val="tx1"/>
                        </a:solidFill>
                        <a:effectLst/>
                        <a:latin typeface="Calibri"/>
                      </a:endParaRPr>
                    </a:p>
                  </a:txBody>
                  <a:tcPr marL="77276" marR="77276" marT="38638" marB="38638" anchor="ctr"/>
                </a:tc>
                <a:extLst>
                  <a:ext uri="{0D108BD9-81ED-4DB2-BD59-A6C34878D82A}">
                    <a16:rowId xmlns:a16="http://schemas.microsoft.com/office/drawing/2014/main" val="1753934527"/>
                  </a:ext>
                </a:extLst>
              </a:tr>
              <a:tr h="429138">
                <a:tc vMerge="1">
                  <a:txBody>
                    <a:bodyPr/>
                    <a:lstStyle/>
                    <a:p>
                      <a:endParaRPr lang="fr-FR" sz="1800"/>
                    </a:p>
                  </a:txBody>
                  <a:tcPr>
                    <a:solidFill>
                      <a:srgbClr val="E8F3F4"/>
                    </a:solidFill>
                  </a:tcPr>
                </a:tc>
                <a:tc>
                  <a:txBody>
                    <a:bodyPr/>
                    <a:lstStyle/>
                    <a:p>
                      <a:pPr lvl="0" algn="l">
                        <a:buNone/>
                      </a:pPr>
                      <a:r>
                        <a:rPr lang="fr-CA" sz="1500" b="0" noProof="0" dirty="0">
                          <a:solidFill>
                            <a:schemeClr val="tx1"/>
                          </a:solidFill>
                          <a:effectLst/>
                        </a:rPr>
                        <a:t>Possibilité de demander une contribution financière pour perte inévitable de MHH</a:t>
                      </a:r>
                      <a:endParaRPr lang="fr-CA" sz="1500" b="0" i="0" noProof="0" dirty="0">
                        <a:solidFill>
                          <a:schemeClr val="tx1"/>
                        </a:solidFill>
                        <a:effectLst/>
                        <a:latin typeface="Calibri"/>
                      </a:endParaRPr>
                    </a:p>
                  </a:txBody>
                  <a:tcPr marL="77276" marR="77276" marT="38638" marB="38638" anchor="ctr"/>
                </a:tc>
                <a:extLst>
                  <a:ext uri="{0D108BD9-81ED-4DB2-BD59-A6C34878D82A}">
                    <a16:rowId xmlns:a16="http://schemas.microsoft.com/office/drawing/2014/main" val="3198781444"/>
                  </a:ext>
                </a:extLst>
              </a:tr>
              <a:tr h="31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a:solidFill>
                            <a:schemeClr val="tx1"/>
                          </a:solidFill>
                          <a:effectLst/>
                        </a:rPr>
                        <a:t>Loi sur le MDDEP</a:t>
                      </a:r>
                    </a:p>
                  </a:txBody>
                  <a:tcPr marL="77276" marR="77276" marT="38638" marB="386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0" noProof="0" dirty="0">
                          <a:solidFill>
                            <a:schemeClr val="tx1"/>
                          </a:solidFill>
                          <a:effectLst/>
                        </a:rPr>
                        <a:t>Confirmation du rôle du Ministère dans la conservation des MHH</a:t>
                      </a:r>
                      <a:endParaRPr lang="fr-CA" sz="1500" b="0" i="0" noProof="0" dirty="0">
                        <a:solidFill>
                          <a:schemeClr val="tx1"/>
                        </a:solidFill>
                        <a:effectLst/>
                        <a:latin typeface="+mn-lt"/>
                      </a:endParaRPr>
                    </a:p>
                  </a:txBody>
                  <a:tcPr marL="77276" marR="77276" marT="38638" marB="38638" anchor="ctr"/>
                </a:tc>
                <a:extLst>
                  <a:ext uri="{0D108BD9-81ED-4DB2-BD59-A6C34878D82A}">
                    <a16:rowId xmlns:a16="http://schemas.microsoft.com/office/drawing/2014/main" val="1349781648"/>
                  </a:ext>
                </a:extLst>
              </a:tr>
              <a:tr h="27162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tx1"/>
                          </a:solidFill>
                          <a:effectLst/>
                        </a:rPr>
                        <a:t>Loi sur l’aménagement </a:t>
                      </a:r>
                      <a:br>
                        <a:rPr lang="fr-CA" sz="1500" b="1" kern="1200" noProof="0" dirty="0">
                          <a:solidFill>
                            <a:schemeClr val="tx1"/>
                          </a:solidFill>
                          <a:effectLst/>
                        </a:rPr>
                      </a:br>
                      <a:r>
                        <a:rPr lang="fr-CA" sz="1500" b="1" kern="1200" noProof="0" dirty="0">
                          <a:solidFill>
                            <a:schemeClr val="tx1"/>
                          </a:solidFill>
                          <a:effectLst/>
                        </a:rPr>
                        <a:t>et l’urbanisme​</a:t>
                      </a:r>
                      <a:endParaRPr lang="fr-CA" sz="1500" b="1" i="0" kern="1200" noProof="0" dirty="0">
                        <a:solidFill>
                          <a:schemeClr val="tx1"/>
                        </a:solidFill>
                        <a:effectLst/>
                        <a:latin typeface="+mn-lt"/>
                        <a:ea typeface="+mn-ea"/>
                        <a:cs typeface="+mn-cs"/>
                      </a:endParaRPr>
                    </a:p>
                  </a:txBody>
                  <a:tcPr marL="77276" marR="77276" marT="38638" marB="386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0" kern="1200" noProof="0" dirty="0">
                          <a:solidFill>
                            <a:schemeClr val="tx1"/>
                          </a:solidFill>
                          <a:effectLst/>
                        </a:rPr>
                        <a:t>Confirmation du rôle des municipalités régionales et locales</a:t>
                      </a:r>
                    </a:p>
                  </a:txBody>
                  <a:tcPr marL="77276" marR="77276" marT="38638" marB="38638" anchor="ctr"/>
                </a:tc>
                <a:extLst>
                  <a:ext uri="{0D108BD9-81ED-4DB2-BD59-A6C34878D82A}">
                    <a16:rowId xmlns:a16="http://schemas.microsoft.com/office/drawing/2014/main" val="3447364046"/>
                  </a:ext>
                </a:extLst>
              </a:tr>
              <a:tr h="271627">
                <a:tc vMerge="1">
                  <a:txBody>
                    <a:bodyPr/>
                    <a:lstStyle/>
                    <a:p>
                      <a:endParaRPr lang="fr-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0" kern="1200" noProof="0" dirty="0">
                          <a:solidFill>
                            <a:schemeClr val="tx1"/>
                          </a:solidFill>
                          <a:effectLst/>
                        </a:rPr>
                        <a:t>Élargissement du pouvoir de protection aux municipalités pour inclure tous les MHH</a:t>
                      </a:r>
                      <a:endParaRPr lang="fr-CA" sz="1500" b="0" i="0" kern="1200" noProof="0" dirty="0">
                        <a:solidFill>
                          <a:schemeClr val="tx1"/>
                        </a:solidFill>
                        <a:effectLst/>
                        <a:latin typeface="+mn-lt"/>
                        <a:ea typeface="+mn-ea"/>
                        <a:cs typeface="+mn-cs"/>
                      </a:endParaRPr>
                    </a:p>
                  </a:txBody>
                  <a:tcPr marL="77276" marR="77276" marT="38638" marB="38638" anchor="ctr"/>
                </a:tc>
                <a:extLst>
                  <a:ext uri="{0D108BD9-81ED-4DB2-BD59-A6C34878D82A}">
                    <a16:rowId xmlns:a16="http://schemas.microsoft.com/office/drawing/2014/main" val="841759166"/>
                  </a:ext>
                </a:extLst>
              </a:tr>
            </a:tbl>
          </a:graphicData>
        </a:graphic>
      </p:graphicFrame>
      <p:sp>
        <p:nvSpPr>
          <p:cNvPr id="3" name="Titre 1">
            <a:extLst>
              <a:ext uri="{FF2B5EF4-FFF2-40B4-BE49-F238E27FC236}">
                <a16:creationId xmlns:a16="http://schemas.microsoft.com/office/drawing/2014/main" id="{BCE735B3-F01C-4AD5-BB09-A66EE47B31E8}"/>
              </a:ext>
            </a:extLst>
          </p:cNvPr>
          <p:cNvSpPr>
            <a:spLocks noGrp="1"/>
          </p:cNvSpPr>
          <p:nvPr>
            <p:ph type="title"/>
          </p:nvPr>
        </p:nvSpPr>
        <p:spPr>
          <a:xfrm>
            <a:off x="342900" y="458594"/>
            <a:ext cx="8881110" cy="844426"/>
          </a:xfrm>
        </p:spPr>
        <p:txBody>
          <a:bodyPr>
            <a:normAutofit fontScale="90000"/>
          </a:bodyPr>
          <a:lstStyle/>
          <a:p>
            <a:r>
              <a:rPr lang="fr-FR" dirty="0"/>
              <a:t>La LCMHH : de nouveaux outils et de nouvelles opportunités pour conserver les MHH</a:t>
            </a:r>
          </a:p>
        </p:txBody>
      </p:sp>
    </p:spTree>
    <p:extLst>
      <p:ext uri="{BB962C8B-B14F-4D97-AF65-F5344CB8AC3E}">
        <p14:creationId xmlns:p14="http://schemas.microsoft.com/office/powerpoint/2010/main" val="207676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40BA4-03FB-0D4E-BF17-D3F5A1D46B92}"/>
              </a:ext>
            </a:extLst>
          </p:cNvPr>
          <p:cNvSpPr>
            <a:spLocks noGrp="1"/>
          </p:cNvSpPr>
          <p:nvPr>
            <p:ph type="title"/>
          </p:nvPr>
        </p:nvSpPr>
        <p:spPr>
          <a:xfrm>
            <a:off x="586740" y="1648692"/>
            <a:ext cx="10515600" cy="1117558"/>
          </a:xfrm>
        </p:spPr>
        <p:txBody>
          <a:bodyPr>
            <a:normAutofit/>
          </a:bodyPr>
          <a:lstStyle/>
          <a:p>
            <a:pPr algn="ctr"/>
            <a:r>
              <a:rPr lang="fr-CA" dirty="0"/>
              <a:t>La Loi sur la qualité de l’environnement (LQE) </a:t>
            </a:r>
            <a:br>
              <a:rPr lang="fr-CA" dirty="0"/>
            </a:br>
            <a:r>
              <a:rPr lang="fr-CA" dirty="0"/>
              <a:t>et son nouveau règlement principal, le REAFIE*</a:t>
            </a:r>
          </a:p>
        </p:txBody>
      </p:sp>
      <p:sp>
        <p:nvSpPr>
          <p:cNvPr id="4" name="Espace réservé du contenu 2">
            <a:extLst>
              <a:ext uri="{FF2B5EF4-FFF2-40B4-BE49-F238E27FC236}">
                <a16:creationId xmlns:a16="http://schemas.microsoft.com/office/drawing/2014/main" id="{E3B72A95-9CB2-F148-833C-91B3DE5E5371}"/>
              </a:ext>
            </a:extLst>
          </p:cNvPr>
          <p:cNvSpPr>
            <a:spLocks noGrp="1"/>
          </p:cNvSpPr>
          <p:nvPr>
            <p:ph idx="1"/>
          </p:nvPr>
        </p:nvSpPr>
        <p:spPr>
          <a:xfrm>
            <a:off x="1526857" y="3027112"/>
            <a:ext cx="10360343" cy="1598624"/>
          </a:xfrm>
        </p:spPr>
        <p:txBody>
          <a:bodyPr vert="horz" lIns="91440" tIns="45720" rIns="91440" bIns="45720" rtlCol="0" anchor="t">
            <a:normAutofit fontScale="92500"/>
          </a:bodyPr>
          <a:lstStyle/>
          <a:p>
            <a:r>
              <a:rPr lang="fr-CA" sz="2600" dirty="0"/>
              <a:t>Déterminent si une autorisation est nécessaire pour un projet qui affecterait, par exemple, un milieu humide ou hydrique</a:t>
            </a:r>
          </a:p>
          <a:p>
            <a:pPr marL="0" indent="0">
              <a:buNone/>
            </a:pPr>
            <a:endParaRPr lang="fr-CA" sz="1100" dirty="0"/>
          </a:p>
          <a:p>
            <a:r>
              <a:rPr lang="fr-CA" sz="2600" dirty="0"/>
              <a:t>Identifient le type d’encadrement et les documents qui doivent être déposés</a:t>
            </a:r>
          </a:p>
        </p:txBody>
      </p:sp>
      <p:pic>
        <p:nvPicPr>
          <p:cNvPr id="6" name="Image 5">
            <a:extLst>
              <a:ext uri="{FF2B5EF4-FFF2-40B4-BE49-F238E27FC236}">
                <a16:creationId xmlns:a16="http://schemas.microsoft.com/office/drawing/2014/main" id="{36F54951-9357-714C-9D0C-8FF1D265F524}"/>
              </a:ext>
            </a:extLst>
          </p:cNvPr>
          <p:cNvPicPr>
            <a:picLocks noChangeAspect="1"/>
          </p:cNvPicPr>
          <p:nvPr/>
        </p:nvPicPr>
        <p:blipFill>
          <a:blip r:embed="rId3"/>
          <a:stretch>
            <a:fillRect/>
          </a:stretch>
        </p:blipFill>
        <p:spPr>
          <a:xfrm>
            <a:off x="0" y="0"/>
            <a:ext cx="2340244" cy="2319894"/>
          </a:xfrm>
          <a:prstGeom prst="rect">
            <a:avLst/>
          </a:prstGeom>
        </p:spPr>
      </p:pic>
      <p:pic>
        <p:nvPicPr>
          <p:cNvPr id="7" name="Image 6">
            <a:extLst>
              <a:ext uri="{FF2B5EF4-FFF2-40B4-BE49-F238E27FC236}">
                <a16:creationId xmlns:a16="http://schemas.microsoft.com/office/drawing/2014/main" id="{E2CA6734-9015-9345-9CB0-95C4336492D9}"/>
              </a:ext>
            </a:extLst>
          </p:cNvPr>
          <p:cNvPicPr>
            <a:picLocks noChangeAspect="1"/>
          </p:cNvPicPr>
          <p:nvPr/>
        </p:nvPicPr>
        <p:blipFill>
          <a:blip r:embed="rId4">
            <a:duotone>
              <a:schemeClr val="accent3">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300248" y="227017"/>
            <a:ext cx="1194658" cy="1194658"/>
          </a:xfrm>
          <a:prstGeom prst="rect">
            <a:avLst/>
          </a:prstGeom>
        </p:spPr>
      </p:pic>
      <p:sp>
        <p:nvSpPr>
          <p:cNvPr id="8" name="ZoneTexte 7">
            <a:extLst>
              <a:ext uri="{FF2B5EF4-FFF2-40B4-BE49-F238E27FC236}">
                <a16:creationId xmlns:a16="http://schemas.microsoft.com/office/drawing/2014/main" id="{07C999AB-D76C-49ED-81BA-FAE7A6292643}"/>
              </a:ext>
            </a:extLst>
          </p:cNvPr>
          <p:cNvSpPr txBox="1"/>
          <p:nvPr/>
        </p:nvSpPr>
        <p:spPr>
          <a:xfrm>
            <a:off x="4502069" y="4855365"/>
            <a:ext cx="5801990" cy="707886"/>
          </a:xfrm>
          <a:prstGeom prst="rect">
            <a:avLst/>
          </a:prstGeom>
          <a:noFill/>
        </p:spPr>
        <p:txBody>
          <a:bodyPr wrap="square" rtlCol="0">
            <a:spAutoFit/>
          </a:bodyPr>
          <a:lstStyle/>
          <a:p>
            <a:r>
              <a:rPr lang="fr-FR" sz="2000" b="1" dirty="0"/>
              <a:t>* REAFIE = Règle</a:t>
            </a:r>
            <a:r>
              <a:rPr lang="fr-CA" sz="2000" b="1" dirty="0"/>
              <a:t>ment sur l'encadrement d’activités </a:t>
            </a:r>
            <a:br>
              <a:rPr lang="fr-CA" sz="2000" b="1" dirty="0"/>
            </a:br>
            <a:r>
              <a:rPr lang="fr-CA" sz="2000" b="1" dirty="0"/>
              <a:t>   en fonction de leur impact sur l’environnement </a:t>
            </a:r>
            <a:endParaRPr lang="fr-FR" sz="2000" b="1" dirty="0"/>
          </a:p>
        </p:txBody>
      </p:sp>
    </p:spTree>
    <p:extLst>
      <p:ext uri="{BB962C8B-B14F-4D97-AF65-F5344CB8AC3E}">
        <p14:creationId xmlns:p14="http://schemas.microsoft.com/office/powerpoint/2010/main" val="17571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67FA9FBF-9489-43BA-9B90-B7225108EADE}"/>
              </a:ext>
            </a:extLst>
          </p:cNvPr>
          <p:cNvGraphicFramePr>
            <a:graphicFrameLocks noGrp="1"/>
          </p:cNvGraphicFramePr>
          <p:nvPr>
            <p:extLst>
              <p:ext uri="{D42A27DB-BD31-4B8C-83A1-F6EECF244321}">
                <p14:modId xmlns:p14="http://schemas.microsoft.com/office/powerpoint/2010/main" val="3572915267"/>
              </p:ext>
            </p:extLst>
          </p:nvPr>
        </p:nvGraphicFramePr>
        <p:xfrm>
          <a:off x="669360" y="4057120"/>
          <a:ext cx="10092425" cy="592222"/>
        </p:xfrm>
        <a:graphic>
          <a:graphicData uri="http://schemas.openxmlformats.org/drawingml/2006/table">
            <a:tbl>
              <a:tblPr>
                <a:tableStyleId>{7DF18680-E054-41AD-8BC1-D1AEF772440D}</a:tableStyleId>
              </a:tblPr>
              <a:tblGrid>
                <a:gridCol w="4215651">
                  <a:extLst>
                    <a:ext uri="{9D8B030D-6E8A-4147-A177-3AD203B41FA5}">
                      <a16:colId xmlns:a16="http://schemas.microsoft.com/office/drawing/2014/main" val="2028397576"/>
                    </a:ext>
                  </a:extLst>
                </a:gridCol>
                <a:gridCol w="3533012">
                  <a:extLst>
                    <a:ext uri="{9D8B030D-6E8A-4147-A177-3AD203B41FA5}">
                      <a16:colId xmlns:a16="http://schemas.microsoft.com/office/drawing/2014/main" val="1190567422"/>
                    </a:ext>
                  </a:extLst>
                </a:gridCol>
                <a:gridCol w="2343762">
                  <a:extLst>
                    <a:ext uri="{9D8B030D-6E8A-4147-A177-3AD203B41FA5}">
                      <a16:colId xmlns:a16="http://schemas.microsoft.com/office/drawing/2014/main" val="913729702"/>
                    </a:ext>
                  </a:extLst>
                </a:gridCol>
              </a:tblGrid>
              <a:tr h="59222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dirty="0">
                          <a:effectLst/>
                        </a:rPr>
                        <a:t>                        Élevé*</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Décret</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Gouvernement</a:t>
                      </a:r>
                      <a:endParaRPr lang="fr-CA" sz="2000" b="0" i="0" dirty="0">
                        <a:solidFill>
                          <a:srgbClr val="000000"/>
                        </a:solidFill>
                        <a:effectLst/>
                      </a:endParaRPr>
                    </a:p>
                  </a:txBody>
                  <a:tcPr anchor="ctr"/>
                </a:tc>
                <a:extLst>
                  <a:ext uri="{0D108BD9-81ED-4DB2-BD59-A6C34878D82A}">
                    <a16:rowId xmlns:a16="http://schemas.microsoft.com/office/drawing/2014/main" val="2922387457"/>
                  </a:ext>
                </a:extLst>
              </a:tr>
            </a:tbl>
          </a:graphicData>
        </a:graphic>
      </p:graphicFrame>
      <p:graphicFrame>
        <p:nvGraphicFramePr>
          <p:cNvPr id="10" name="Espace réservé du contenu 9">
            <a:extLst>
              <a:ext uri="{FF2B5EF4-FFF2-40B4-BE49-F238E27FC236}">
                <a16:creationId xmlns:a16="http://schemas.microsoft.com/office/drawing/2014/main" id="{9C3624B8-3649-4187-9DFE-A2F52FFF291D}"/>
              </a:ext>
            </a:extLst>
          </p:cNvPr>
          <p:cNvGraphicFramePr>
            <a:graphicFrameLocks noGrp="1"/>
          </p:cNvGraphicFramePr>
          <p:nvPr>
            <p:ph idx="1"/>
            <p:extLst>
              <p:ext uri="{D42A27DB-BD31-4B8C-83A1-F6EECF244321}">
                <p14:modId xmlns:p14="http://schemas.microsoft.com/office/powerpoint/2010/main" val="3722480811"/>
              </p:ext>
            </p:extLst>
          </p:nvPr>
        </p:nvGraphicFramePr>
        <p:xfrm>
          <a:off x="618622" y="1667542"/>
          <a:ext cx="10143164" cy="2252911"/>
        </p:xfrm>
        <a:graphic>
          <a:graphicData uri="http://schemas.openxmlformats.org/drawingml/2006/table">
            <a:tbl>
              <a:tblPr>
                <a:tableStyleId>{7DF18680-E054-41AD-8BC1-D1AEF772440D}</a:tableStyleId>
              </a:tblPr>
              <a:tblGrid>
                <a:gridCol w="4236845">
                  <a:extLst>
                    <a:ext uri="{9D8B030D-6E8A-4147-A177-3AD203B41FA5}">
                      <a16:colId xmlns:a16="http://schemas.microsoft.com/office/drawing/2014/main" val="2783121487"/>
                    </a:ext>
                  </a:extLst>
                </a:gridCol>
                <a:gridCol w="3550774">
                  <a:extLst>
                    <a:ext uri="{9D8B030D-6E8A-4147-A177-3AD203B41FA5}">
                      <a16:colId xmlns:a16="http://schemas.microsoft.com/office/drawing/2014/main" val="564553749"/>
                    </a:ext>
                  </a:extLst>
                </a:gridCol>
                <a:gridCol w="2355545">
                  <a:extLst>
                    <a:ext uri="{9D8B030D-6E8A-4147-A177-3AD203B41FA5}">
                      <a16:colId xmlns:a16="http://schemas.microsoft.com/office/drawing/2014/main" val="4276034019"/>
                    </a:ext>
                  </a:extLst>
                </a:gridCol>
              </a:tblGrid>
              <a:tr h="546031">
                <a:tc>
                  <a:txBody>
                    <a:bodyPr/>
                    <a:lstStyle/>
                    <a:p>
                      <a:pPr algn="ctr" fontAlgn="base"/>
                      <a:r>
                        <a:rPr lang="fr-CA" sz="2000" dirty="0">
                          <a:effectLst/>
                        </a:rPr>
                        <a:t>Négligeable</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Exemption</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u="none" strike="noStrike" dirty="0">
                          <a:effectLst/>
                        </a:rPr>
                        <a:t>Initiateur du projet</a:t>
                      </a:r>
                      <a:endParaRPr lang="fr-CA" sz="2000" b="0" i="0" dirty="0">
                        <a:solidFill>
                          <a:srgbClr val="000000"/>
                        </a:solidFill>
                        <a:effectLst/>
                      </a:endParaRPr>
                    </a:p>
                  </a:txBody>
                  <a:tcPr anchor="ctr"/>
                </a:tc>
                <a:extLst>
                  <a:ext uri="{0D108BD9-81ED-4DB2-BD59-A6C34878D82A}">
                    <a16:rowId xmlns:a16="http://schemas.microsoft.com/office/drawing/2014/main" val="4070455482"/>
                  </a:ext>
                </a:extLst>
              </a:tr>
              <a:tr h="6919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dirty="0">
                          <a:effectLst/>
                        </a:rPr>
                        <a:t>                         Faible​</a:t>
                      </a:r>
                      <a:endParaRPr lang="fr-CA" sz="2000" b="0" i="0" dirty="0">
                        <a:solidFill>
                          <a:srgbClr val="000000"/>
                        </a:solidFill>
                        <a:effectLst/>
                      </a:endParaRPr>
                    </a:p>
                  </a:txBody>
                  <a:tcPr anchor="ctr"/>
                </a:tc>
                <a:tc>
                  <a:txBody>
                    <a:bodyPr/>
                    <a:lstStyle/>
                    <a:p>
                      <a:pPr algn="ctr" fontAlgn="base"/>
                      <a:r>
                        <a:rPr lang="fr-CA" sz="2000" dirty="0">
                          <a:effectLst/>
                        </a:rPr>
                        <a:t>Déclaration ​</a:t>
                      </a:r>
                    </a:p>
                    <a:p>
                      <a:pPr algn="ctr" fontAlgn="base"/>
                      <a:r>
                        <a:rPr lang="fr-CA" sz="2000" dirty="0">
                          <a:effectLst/>
                        </a:rPr>
                        <a:t>de conformité​</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Initiateur du projet</a:t>
                      </a:r>
                      <a:endParaRPr lang="fr-CA" sz="2000" b="0" i="0" dirty="0">
                        <a:solidFill>
                          <a:srgbClr val="000000"/>
                        </a:solidFill>
                        <a:effectLst/>
                      </a:endParaRPr>
                    </a:p>
                  </a:txBody>
                  <a:tcPr anchor="ctr"/>
                </a:tc>
                <a:extLst>
                  <a:ext uri="{0D108BD9-81ED-4DB2-BD59-A6C34878D82A}">
                    <a16:rowId xmlns:a16="http://schemas.microsoft.com/office/drawing/2014/main" val="2821786865"/>
                  </a:ext>
                </a:extLst>
              </a:tr>
              <a:tr h="6919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2000" dirty="0">
                          <a:effectLst/>
                        </a:rPr>
                        <a:t>                        Modéré​</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Autorisation ​ministérielle </a:t>
                      </a:r>
                      <a:br>
                        <a:rPr lang="fr-CA" sz="2000" dirty="0">
                          <a:effectLst/>
                        </a:rPr>
                      </a:br>
                      <a:r>
                        <a:rPr lang="fr-CA" sz="2000" dirty="0">
                          <a:effectLst/>
                        </a:rPr>
                        <a:t>(ancien CA 22)​</a:t>
                      </a:r>
                    </a:p>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Autorisation générale</a:t>
                      </a:r>
                      <a:endParaRPr lang="fr-CA" sz="2000" b="0" i="0" dirty="0">
                        <a:solidFill>
                          <a:srgbClr val="000000"/>
                        </a:solidFill>
                        <a:effectLst/>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2000" dirty="0">
                          <a:effectLst/>
                        </a:rPr>
                        <a:t>Ministère </a:t>
                      </a:r>
                      <a:br>
                        <a:rPr lang="fr-CA" sz="2000" dirty="0">
                          <a:effectLst/>
                        </a:rPr>
                      </a:br>
                      <a:r>
                        <a:rPr lang="fr-CA" sz="2000" dirty="0">
                          <a:effectLst/>
                        </a:rPr>
                        <a:t>(direction régionale)​</a:t>
                      </a:r>
                      <a:endParaRPr lang="fr-CA" sz="2000" b="0" i="0" dirty="0">
                        <a:solidFill>
                          <a:srgbClr val="000000"/>
                        </a:solidFill>
                        <a:effectLst/>
                      </a:endParaRPr>
                    </a:p>
                  </a:txBody>
                  <a:tcPr anchor="ctr"/>
                </a:tc>
                <a:extLst>
                  <a:ext uri="{0D108BD9-81ED-4DB2-BD59-A6C34878D82A}">
                    <a16:rowId xmlns:a16="http://schemas.microsoft.com/office/drawing/2014/main" val="15947535"/>
                  </a:ext>
                </a:extLst>
              </a:tr>
            </a:tbl>
          </a:graphicData>
        </a:graphic>
      </p:graphicFrame>
      <p:pic>
        <p:nvPicPr>
          <p:cNvPr id="2050" name="Picture 2">
            <a:extLst>
              <a:ext uri="{FF2B5EF4-FFF2-40B4-BE49-F238E27FC236}">
                <a16:creationId xmlns:a16="http://schemas.microsoft.com/office/drawing/2014/main" id="{C28AA204-AF97-4132-8140-F56567A8F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625" y="2287499"/>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48E35B93-05BD-4320-AE6F-FEB7A319A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821" y="1656883"/>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C:\Users\tesma01\AppData\Local\Microsoft\Windows\Temporary Internet Files\Content.Outlook\5FN2QKOA\losanges avec lettres_Plan de travail 1.png">
            <a:extLst>
              <a:ext uri="{FF2B5EF4-FFF2-40B4-BE49-F238E27FC236}">
                <a16:creationId xmlns:a16="http://schemas.microsoft.com/office/drawing/2014/main" id="{5BC64000-739A-491C-A6EA-D0ED68F503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440">
            <a:off x="4468296" y="3027472"/>
            <a:ext cx="648000" cy="613896"/>
          </a:xfrm>
          <a:prstGeom prst="rect">
            <a:avLst/>
          </a:prstGeom>
          <a:noFill/>
          <a:ln>
            <a:noFill/>
          </a:ln>
        </p:spPr>
      </p:pic>
      <p:grpSp>
        <p:nvGrpSpPr>
          <p:cNvPr id="2" name="Groupe 1">
            <a:extLst>
              <a:ext uri="{FF2B5EF4-FFF2-40B4-BE49-F238E27FC236}">
                <a16:creationId xmlns:a16="http://schemas.microsoft.com/office/drawing/2014/main" id="{650641D0-918E-49C9-B154-BD0745D1252E}"/>
              </a:ext>
            </a:extLst>
          </p:cNvPr>
          <p:cNvGrpSpPr/>
          <p:nvPr/>
        </p:nvGrpSpPr>
        <p:grpSpPr>
          <a:xfrm>
            <a:off x="4715737" y="4085611"/>
            <a:ext cx="813182" cy="504000"/>
            <a:chOff x="3805683" y="2962776"/>
            <a:chExt cx="813182" cy="504000"/>
          </a:xfrm>
        </p:grpSpPr>
        <p:sp>
          <p:nvSpPr>
            <p:cNvPr id="3" name="Losange 2">
              <a:extLst>
                <a:ext uri="{FF2B5EF4-FFF2-40B4-BE49-F238E27FC236}">
                  <a16:creationId xmlns:a16="http://schemas.microsoft.com/office/drawing/2014/main" id="{07498325-AAC8-4239-97B1-B82000D4632A}"/>
                </a:ext>
              </a:extLst>
            </p:cNvPr>
            <p:cNvSpPr/>
            <p:nvPr/>
          </p:nvSpPr>
          <p:spPr>
            <a:xfrm rot="1122306">
              <a:off x="3805683" y="2962776"/>
              <a:ext cx="504000" cy="504000"/>
            </a:xfrm>
            <a:prstGeom prst="diamond">
              <a:avLst/>
            </a:prstGeom>
            <a:solidFill>
              <a:srgbClr val="8A0000"/>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Segoe UI Emoji"/>
                <a:ea typeface="Segoe UI Emoji"/>
              </a:endParaRPr>
            </a:p>
          </p:txBody>
        </p:sp>
        <p:sp>
          <p:nvSpPr>
            <p:cNvPr id="16" name="ZoneTexte 15">
              <a:extLst>
                <a:ext uri="{FF2B5EF4-FFF2-40B4-BE49-F238E27FC236}">
                  <a16:creationId xmlns:a16="http://schemas.microsoft.com/office/drawing/2014/main" id="{8B45FB74-2BA9-4C04-8526-923BFA10C3E2}"/>
                </a:ext>
              </a:extLst>
            </p:cNvPr>
            <p:cNvSpPr txBox="1"/>
            <p:nvPr/>
          </p:nvSpPr>
          <p:spPr>
            <a:xfrm>
              <a:off x="3875170" y="3030110"/>
              <a:ext cx="743695" cy="400110"/>
            </a:xfrm>
            <a:prstGeom prst="rect">
              <a:avLst/>
            </a:prstGeom>
            <a:noFill/>
          </p:spPr>
          <p:txBody>
            <a:bodyPr wrap="square" rtlCol="0">
              <a:spAutoFit/>
            </a:bodyPr>
            <a:lstStyle/>
            <a:p>
              <a:r>
                <a:rPr lang="en-US" sz="2000" b="1" dirty="0">
                  <a:solidFill>
                    <a:schemeClr val="bg1"/>
                  </a:solidFill>
                </a:rPr>
                <a:t>D</a:t>
              </a:r>
              <a:endParaRPr lang="fr-CA" sz="2000" b="1" dirty="0">
                <a:solidFill>
                  <a:schemeClr val="bg1"/>
                </a:solidFill>
              </a:endParaRPr>
            </a:p>
          </p:txBody>
        </p:sp>
      </p:grpSp>
      <p:sp>
        <p:nvSpPr>
          <p:cNvPr id="6" name="ZoneTexte 5">
            <a:extLst>
              <a:ext uri="{FF2B5EF4-FFF2-40B4-BE49-F238E27FC236}">
                <a16:creationId xmlns:a16="http://schemas.microsoft.com/office/drawing/2014/main" id="{ECAF5852-09E2-4AC5-B93A-CA236A0139BC}"/>
              </a:ext>
            </a:extLst>
          </p:cNvPr>
          <p:cNvSpPr txBox="1"/>
          <p:nvPr/>
        </p:nvSpPr>
        <p:spPr>
          <a:xfrm>
            <a:off x="790234" y="1548262"/>
            <a:ext cx="955603" cy="2304000"/>
          </a:xfrm>
          <a:prstGeom prst="rect">
            <a:avLst/>
          </a:prstGeom>
          <a:noFill/>
        </p:spPr>
        <p:txBody>
          <a:bodyPr wrap="square" lIns="91440" tIns="45720" rIns="91440" bIns="45720" rtlCol="0" anchor="t">
            <a:spAutoFit/>
          </a:bodyPr>
          <a:lstStyle/>
          <a:p>
            <a:r>
              <a:rPr lang="fr-CA" sz="4000" dirty="0">
                <a:solidFill>
                  <a:schemeClr val="bg1">
                    <a:lumMod val="65000"/>
                  </a:schemeClr>
                </a:solidFill>
              </a:rPr>
              <a:t> ̶   ̶ </a:t>
            </a:r>
            <a:endParaRPr lang="fr-CA" sz="4000" b="1" dirty="0">
              <a:solidFill>
                <a:schemeClr val="bg1">
                  <a:lumMod val="50000"/>
                </a:schemeClr>
              </a:solidFill>
            </a:endParaRPr>
          </a:p>
          <a:p>
            <a:endParaRPr lang="fr-CA" sz="200" dirty="0">
              <a:solidFill>
                <a:schemeClr val="bg1">
                  <a:lumMod val="65000"/>
                </a:schemeClr>
              </a:solidFill>
            </a:endParaRPr>
          </a:p>
          <a:p>
            <a:r>
              <a:rPr lang="fr-CA" sz="4000" dirty="0">
                <a:solidFill>
                  <a:schemeClr val="bg1">
                    <a:lumMod val="65000"/>
                  </a:schemeClr>
                </a:solidFill>
              </a:rPr>
              <a:t> ̶ </a:t>
            </a:r>
            <a:endParaRPr lang="fr-CA" sz="4000" dirty="0">
              <a:solidFill>
                <a:schemeClr val="bg1">
                  <a:lumMod val="65000"/>
                </a:schemeClr>
              </a:solidFill>
              <a:cs typeface="Calibri"/>
            </a:endParaRPr>
          </a:p>
          <a:p>
            <a:endParaRPr lang="fr-CA" b="1" dirty="0">
              <a:solidFill>
                <a:srgbClr val="BD032F"/>
              </a:solidFill>
            </a:endParaRPr>
          </a:p>
          <a:p>
            <a:r>
              <a:rPr lang="fr-CA" sz="3600" b="1" dirty="0">
                <a:solidFill>
                  <a:srgbClr val="AD2929"/>
                </a:solidFill>
              </a:rPr>
              <a:t>+</a:t>
            </a:r>
          </a:p>
          <a:p>
            <a:endParaRPr lang="fr-CA" sz="1600" b="1" dirty="0">
              <a:solidFill>
                <a:srgbClr val="AD2929"/>
              </a:solidFill>
            </a:endParaRPr>
          </a:p>
          <a:p>
            <a:endParaRPr lang="fr-CA" sz="3200" b="1" dirty="0">
              <a:solidFill>
                <a:srgbClr val="AD2929"/>
              </a:solidFill>
            </a:endParaRPr>
          </a:p>
          <a:p>
            <a:br>
              <a:rPr lang="fr-CA" sz="3600" dirty="0">
                <a:effectLst/>
              </a:rPr>
            </a:br>
            <a:endParaRPr lang="fr-CA" sz="1100" b="1" dirty="0">
              <a:solidFill>
                <a:schemeClr val="bg1">
                  <a:lumMod val="50000"/>
                </a:schemeClr>
              </a:solidFill>
            </a:endParaRPr>
          </a:p>
          <a:p>
            <a:endParaRPr lang="fr-CA" sz="4000" b="1" dirty="0">
              <a:solidFill>
                <a:schemeClr val="bg1">
                  <a:lumMod val="50000"/>
                </a:schemeClr>
              </a:solidFill>
            </a:endParaRPr>
          </a:p>
        </p:txBody>
      </p:sp>
      <p:sp>
        <p:nvSpPr>
          <p:cNvPr id="11" name="Titre 1">
            <a:extLst>
              <a:ext uri="{FF2B5EF4-FFF2-40B4-BE49-F238E27FC236}">
                <a16:creationId xmlns:a16="http://schemas.microsoft.com/office/drawing/2014/main" id="{0485FC84-5503-4EC3-AF4B-B6AEEA433F0E}"/>
              </a:ext>
            </a:extLst>
          </p:cNvPr>
          <p:cNvSpPr>
            <a:spLocks noGrp="1"/>
          </p:cNvSpPr>
          <p:nvPr>
            <p:ph type="title"/>
          </p:nvPr>
        </p:nvSpPr>
        <p:spPr>
          <a:xfrm>
            <a:off x="618621" y="214345"/>
            <a:ext cx="10305342" cy="844426"/>
          </a:xfrm>
        </p:spPr>
        <p:txBody>
          <a:bodyPr>
            <a:normAutofit fontScale="90000"/>
          </a:bodyPr>
          <a:lstStyle/>
          <a:p>
            <a:r>
              <a:rPr lang="fr-FR" dirty="0"/>
              <a:t>Le REAFIE encadre les activités en fonction de leur risque sur l’environnement</a:t>
            </a:r>
          </a:p>
        </p:txBody>
      </p:sp>
      <p:pic>
        <p:nvPicPr>
          <p:cNvPr id="13" name="Image 12">
            <a:extLst>
              <a:ext uri="{FF2B5EF4-FFF2-40B4-BE49-F238E27FC236}">
                <a16:creationId xmlns:a16="http://schemas.microsoft.com/office/drawing/2014/main" id="{DDE8E652-BBB8-4020-A784-D10752349B3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072" b="89238" l="8000" r="90000">
                        <a14:foregroundMark x1="56000" y1="26009" x2="56000" y2="26009"/>
                        <a14:foregroundMark x1="36500" y1="46637" x2="36500" y2="46637"/>
                        <a14:foregroundMark x1="36500" y1="46637" x2="36500" y2="46637"/>
                        <a14:foregroundMark x1="50500" y1="24215" x2="50500" y2="24215"/>
                        <a14:foregroundMark x1="50500" y1="24215" x2="50500" y2="24215"/>
                        <a14:foregroundMark x1="75500" y1="44395" x2="75500" y2="44395"/>
                        <a14:foregroundMark x1="40500" y1="72646" x2="40500" y2="72646"/>
                        <a14:foregroundMark x1="87000" y1="57399" x2="87000" y2="57399"/>
                        <a14:foregroundMark x1="8000" y1="35426" x2="8000" y2="35426"/>
                        <a14:foregroundMark x1="61500" y1="8072" x2="61500" y2="8072"/>
                      </a14:backgroundRemoval>
                    </a14:imgEffect>
                  </a14:imgLayer>
                </a14:imgProps>
              </a:ext>
            </a:extLst>
          </a:blip>
          <a:stretch>
            <a:fillRect/>
          </a:stretch>
        </p:blipFill>
        <p:spPr>
          <a:xfrm rot="189868">
            <a:off x="4820266" y="3325181"/>
            <a:ext cx="553199" cy="616817"/>
          </a:xfrm>
          <a:prstGeom prst="rect">
            <a:avLst/>
          </a:prstGeom>
        </p:spPr>
      </p:pic>
      <p:sp>
        <p:nvSpPr>
          <p:cNvPr id="14" name="ZoneTexte 13">
            <a:extLst>
              <a:ext uri="{FF2B5EF4-FFF2-40B4-BE49-F238E27FC236}">
                <a16:creationId xmlns:a16="http://schemas.microsoft.com/office/drawing/2014/main" id="{5E184526-94FC-4772-BD1F-9FB052C1D711}"/>
              </a:ext>
            </a:extLst>
          </p:cNvPr>
          <p:cNvSpPr txBox="1"/>
          <p:nvPr/>
        </p:nvSpPr>
        <p:spPr>
          <a:xfrm>
            <a:off x="669360" y="4599208"/>
            <a:ext cx="10293844" cy="369332"/>
          </a:xfrm>
          <a:prstGeom prst="rect">
            <a:avLst/>
          </a:prstGeom>
          <a:noFill/>
        </p:spPr>
        <p:txBody>
          <a:bodyPr wrap="none" rtlCol="0">
            <a:spAutoFit/>
          </a:bodyPr>
          <a:lstStyle/>
          <a:p>
            <a:r>
              <a:rPr lang="fr-FR" dirty="0"/>
              <a:t>* REEIE = </a:t>
            </a:r>
            <a:r>
              <a:rPr lang="en-US" dirty="0" err="1"/>
              <a:t>Règlement</a:t>
            </a:r>
            <a:r>
              <a:rPr lang="en-US" dirty="0"/>
              <a:t> </a:t>
            </a:r>
            <a:r>
              <a:rPr lang="en-US" dirty="0" err="1"/>
              <a:t>relatif</a:t>
            </a:r>
            <a:r>
              <a:rPr lang="en-US" dirty="0"/>
              <a:t> à </a:t>
            </a:r>
            <a:r>
              <a:rPr lang="en-US" dirty="0" err="1"/>
              <a:t>l’évaluation</a:t>
            </a:r>
            <a:r>
              <a:rPr lang="en-US" dirty="0"/>
              <a:t> et </a:t>
            </a:r>
            <a:r>
              <a:rPr lang="en-US" dirty="0" err="1"/>
              <a:t>l’examen</a:t>
            </a:r>
            <a:r>
              <a:rPr lang="en-US" dirty="0"/>
              <a:t> des impacts sur </a:t>
            </a:r>
            <a:r>
              <a:rPr lang="en-US" dirty="0" err="1"/>
              <a:t>l’environnement</a:t>
            </a:r>
            <a:r>
              <a:rPr lang="en-US" dirty="0"/>
              <a:t> de </a:t>
            </a:r>
            <a:r>
              <a:rPr lang="en-US" dirty="0" err="1"/>
              <a:t>certains</a:t>
            </a:r>
            <a:r>
              <a:rPr lang="en-US" dirty="0"/>
              <a:t> </a:t>
            </a:r>
            <a:r>
              <a:rPr lang="en-US" dirty="0" err="1"/>
              <a:t>projets</a:t>
            </a:r>
            <a:endParaRPr lang="fr-FR" dirty="0"/>
          </a:p>
        </p:txBody>
      </p:sp>
      <p:sp>
        <p:nvSpPr>
          <p:cNvPr id="8" name="Rectangle 7">
            <a:extLst>
              <a:ext uri="{FF2B5EF4-FFF2-40B4-BE49-F238E27FC236}">
                <a16:creationId xmlns:a16="http://schemas.microsoft.com/office/drawing/2014/main" id="{351E5E69-C3C2-4380-B6FF-71480C54206C}"/>
              </a:ext>
            </a:extLst>
          </p:cNvPr>
          <p:cNvSpPr/>
          <p:nvPr/>
        </p:nvSpPr>
        <p:spPr>
          <a:xfrm>
            <a:off x="684724" y="4011365"/>
            <a:ext cx="747320" cy="646331"/>
          </a:xfrm>
          <a:prstGeom prst="rect">
            <a:avLst/>
          </a:prstGeom>
        </p:spPr>
        <p:txBody>
          <a:bodyPr wrap="none">
            <a:spAutoFit/>
          </a:bodyPr>
          <a:lstStyle/>
          <a:p>
            <a:r>
              <a:rPr lang="fr-CA" sz="3600" b="1" dirty="0">
                <a:solidFill>
                  <a:srgbClr val="BD032F"/>
                </a:solidFill>
              </a:rPr>
              <a:t>+ +</a:t>
            </a:r>
          </a:p>
        </p:txBody>
      </p:sp>
      <p:graphicFrame>
        <p:nvGraphicFramePr>
          <p:cNvPr id="20" name="Espace réservé du contenu 9">
            <a:extLst>
              <a:ext uri="{FF2B5EF4-FFF2-40B4-BE49-F238E27FC236}">
                <a16:creationId xmlns:a16="http://schemas.microsoft.com/office/drawing/2014/main" id="{28E1A1B1-8012-4560-A770-824D8F37DAA6}"/>
              </a:ext>
            </a:extLst>
          </p:cNvPr>
          <p:cNvGraphicFramePr>
            <a:graphicFrameLocks/>
          </p:cNvGraphicFramePr>
          <p:nvPr>
            <p:extLst>
              <p:ext uri="{D42A27DB-BD31-4B8C-83A1-F6EECF244321}">
                <p14:modId xmlns:p14="http://schemas.microsoft.com/office/powerpoint/2010/main" val="803665508"/>
              </p:ext>
            </p:extLst>
          </p:nvPr>
        </p:nvGraphicFramePr>
        <p:xfrm>
          <a:off x="603982" y="1204778"/>
          <a:ext cx="10157803" cy="426720"/>
        </p:xfrm>
        <a:graphic>
          <a:graphicData uri="http://schemas.openxmlformats.org/drawingml/2006/table">
            <a:tbl>
              <a:tblPr>
                <a:tableStyleId>{7DF18680-E054-41AD-8BC1-D1AEF772440D}</a:tableStyleId>
              </a:tblPr>
              <a:tblGrid>
                <a:gridCol w="4242960">
                  <a:extLst>
                    <a:ext uri="{9D8B030D-6E8A-4147-A177-3AD203B41FA5}">
                      <a16:colId xmlns:a16="http://schemas.microsoft.com/office/drawing/2014/main" val="2783121487"/>
                    </a:ext>
                  </a:extLst>
                </a:gridCol>
                <a:gridCol w="3555898">
                  <a:extLst>
                    <a:ext uri="{9D8B030D-6E8A-4147-A177-3AD203B41FA5}">
                      <a16:colId xmlns:a16="http://schemas.microsoft.com/office/drawing/2014/main" val="564553749"/>
                    </a:ext>
                  </a:extLst>
                </a:gridCol>
                <a:gridCol w="2358945">
                  <a:extLst>
                    <a:ext uri="{9D8B030D-6E8A-4147-A177-3AD203B41FA5}">
                      <a16:colId xmlns:a16="http://schemas.microsoft.com/office/drawing/2014/main" val="4276034019"/>
                    </a:ext>
                  </a:extLst>
                </a:gridCol>
              </a:tblGrid>
              <a:tr h="270657">
                <a:tc>
                  <a:txBody>
                    <a:bodyPr/>
                    <a:lstStyle/>
                    <a:p>
                      <a:pPr algn="ctr" fontAlgn="base"/>
                      <a:r>
                        <a:rPr lang="fr-CA" sz="2200" b="1" dirty="0">
                          <a:solidFill>
                            <a:schemeClr val="bg1"/>
                          </a:solidFill>
                          <a:effectLst/>
                        </a:rPr>
                        <a:t>Niveau de risque environnemental</a:t>
                      </a:r>
                    </a:p>
                  </a:txBody>
                  <a:tcPr anchor="ctr">
                    <a:solidFill>
                      <a:schemeClr val="accent5"/>
                    </a:solidFill>
                  </a:tcPr>
                </a:tc>
                <a:tc>
                  <a:txBody>
                    <a:bodyPr/>
                    <a:lstStyle/>
                    <a:p>
                      <a:pPr algn="ctr" fontAlgn="base"/>
                      <a:r>
                        <a:rPr lang="fr-CA" sz="2200" b="1" dirty="0">
                          <a:solidFill>
                            <a:schemeClr val="bg1"/>
                          </a:solidFill>
                          <a:effectLst/>
                        </a:rPr>
                        <a:t>Encadrement​</a:t>
                      </a:r>
                      <a:endParaRPr lang="fr-CA" sz="2200" b="1" i="0" dirty="0">
                        <a:solidFill>
                          <a:schemeClr val="bg1"/>
                        </a:solidFill>
                        <a:effectLst/>
                      </a:endParaRPr>
                    </a:p>
                  </a:txBody>
                  <a:tcPr anchor="ctr">
                    <a:solidFill>
                      <a:schemeClr val="accent5"/>
                    </a:solidFill>
                  </a:tcPr>
                </a:tc>
                <a:tc>
                  <a:txBody>
                    <a:bodyPr/>
                    <a:lstStyle/>
                    <a:p>
                      <a:pPr algn="ctr" fontAlgn="base"/>
                      <a:r>
                        <a:rPr lang="fr-CA" sz="2200" b="1" dirty="0">
                          <a:solidFill>
                            <a:schemeClr val="bg1"/>
                          </a:solidFill>
                          <a:effectLst/>
                        </a:rPr>
                        <a:t>Responsabilité​</a:t>
                      </a:r>
                      <a:endParaRPr lang="fr-CA" sz="2200" b="1" i="0" dirty="0">
                        <a:solidFill>
                          <a:schemeClr val="bg1"/>
                        </a:solidFill>
                        <a:effectLst/>
                      </a:endParaRPr>
                    </a:p>
                  </a:txBody>
                  <a:tcPr anchor="ctr">
                    <a:solidFill>
                      <a:schemeClr val="accent5"/>
                    </a:solidFill>
                  </a:tcPr>
                </a:tc>
                <a:extLst>
                  <a:ext uri="{0D108BD9-81ED-4DB2-BD59-A6C34878D82A}">
                    <a16:rowId xmlns:a16="http://schemas.microsoft.com/office/drawing/2014/main" val="2605196590"/>
                  </a:ext>
                </a:extLst>
              </a:tr>
            </a:tbl>
          </a:graphicData>
        </a:graphic>
      </p:graphicFrame>
      <p:sp>
        <p:nvSpPr>
          <p:cNvPr id="21" name="Rectangle 20">
            <a:extLst>
              <a:ext uri="{FF2B5EF4-FFF2-40B4-BE49-F238E27FC236}">
                <a16:creationId xmlns:a16="http://schemas.microsoft.com/office/drawing/2014/main" id="{A5E7B8B5-B8D5-4D1A-837A-E21B128317A6}"/>
              </a:ext>
            </a:extLst>
          </p:cNvPr>
          <p:cNvSpPr/>
          <p:nvPr/>
        </p:nvSpPr>
        <p:spPr>
          <a:xfrm>
            <a:off x="603982" y="1635327"/>
            <a:ext cx="10143164" cy="1290347"/>
          </a:xfrm>
          <a:prstGeom prst="rect">
            <a:avLst/>
          </a:prstGeom>
          <a:noFill/>
          <a:ln w="28575">
            <a:solidFill>
              <a:srgbClr val="020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BE72F0B6-5763-4C90-984E-E84087CB47D1}"/>
              </a:ext>
            </a:extLst>
          </p:cNvPr>
          <p:cNvSpPr/>
          <p:nvPr/>
        </p:nvSpPr>
        <p:spPr>
          <a:xfrm>
            <a:off x="605890" y="2938839"/>
            <a:ext cx="10143164" cy="939044"/>
          </a:xfrm>
          <a:prstGeom prst="rect">
            <a:avLst/>
          </a:prstGeom>
          <a:noFill/>
          <a:ln w="28575">
            <a:solidFill>
              <a:srgbClr val="020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511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21" grpId="0" animBg="1"/>
      <p:bldP spid="22" grpId="0" animBg="1"/>
    </p:bldLst>
  </p:timing>
</p:sld>
</file>

<file path=ppt/theme/theme1.xml><?xml version="1.0" encoding="utf-8"?>
<a:theme xmlns:a="http://schemas.openxmlformats.org/drawingml/2006/main" name="Thème Office">
  <a:themeElements>
    <a:clrScheme name="Personnalisé 1">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B050"/>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e81a80-bb1f-40ba-b3dd-7dbc14f9e4f5">
      <UserInfo>
        <DisplayName>Dufour Tremblay, Geneviève</DisplayName>
        <AccountId>54</AccountId>
        <AccountType/>
      </UserInfo>
      <UserInfo>
        <DisplayName>Rioux, Stéphane</DisplayName>
        <AccountId>136</AccountId>
        <AccountType/>
      </UserInfo>
      <UserInfo>
        <DisplayName>McNicoll, Valérie</DisplayName>
        <AccountId>35</AccountId>
        <AccountType/>
      </UserInfo>
      <UserInfo>
        <DisplayName>Martel, Myriam</DisplayName>
        <AccountId>13</AccountId>
        <AccountType/>
      </UserInfo>
      <UserInfo>
        <DisplayName>Bussières, Élisabeth</DisplayName>
        <AccountId>12</AccountId>
        <AccountType/>
      </UserInfo>
      <UserInfo>
        <DisplayName>Joly, Martin</DisplayName>
        <AccountId>4</AccountId>
        <AccountType/>
      </UserInfo>
      <UserInfo>
        <DisplayName>Dy, Goulwen</DisplayName>
        <AccountId>9</AccountId>
        <AccountType/>
      </UserInfo>
      <UserInfo>
        <DisplayName>Desgagné-Laflamme, Sophie</DisplayName>
        <AccountId>166</AccountId>
        <AccountType/>
      </UserInfo>
      <UserInfo>
        <DisplayName>Carrier, Andrée</DisplayName>
        <AccountId>162</AccountId>
        <AccountType/>
      </UserInfo>
      <UserInfo>
        <DisplayName>Guay, Jean-Frédéric</DisplayName>
        <AccountId>49</AccountId>
        <AccountType/>
      </UserInfo>
      <UserInfo>
        <DisplayName>Bolduc, Virginie</DisplayName>
        <AccountId>16</AccountId>
        <AccountType/>
      </UserInfo>
      <UserInfo>
        <DisplayName>Trottier, Jean-Daniel</DisplayName>
        <AccountId>120</AccountId>
        <AccountType/>
      </UserInfo>
      <UserInfo>
        <DisplayName>Benoit, Olivier</DisplayName>
        <AccountId>21</AccountId>
        <AccountType/>
      </UserInfo>
      <UserInfo>
        <DisplayName>Labrecque, Marc</DisplayName>
        <AccountId>119</AccountId>
        <AccountType/>
      </UserInfo>
      <UserInfo>
        <DisplayName>Laniel, Jean-Pierre</DisplayName>
        <AccountId>104</AccountId>
        <AccountType/>
      </UserInfo>
      <UserInfo>
        <DisplayName>Martin-Malus, Jacob</DisplayName>
        <AccountId>202</AccountId>
        <AccountType/>
      </UserInfo>
      <UserInfo>
        <DisplayName>Laflamme, Gabrielle</DisplayName>
        <AccountId>108</AccountId>
        <AccountType/>
      </UserInfo>
      <UserInfo>
        <DisplayName>Bourke, Antoine</DisplayName>
        <AccountId>137</AccountId>
        <AccountType/>
      </UserInfo>
      <UserInfo>
        <DisplayName>Lafontaine, Nathalie</DisplayName>
        <AccountId>28</AccountId>
        <AccountType/>
      </UserInfo>
      <UserInfo>
        <DisplayName>Dion, Sylvain</DisplayName>
        <AccountId>19</AccountId>
        <AccountType/>
      </UserInfo>
      <UserInfo>
        <DisplayName>Lamothe-Cloutier, Audrée</DisplayName>
        <AccountId>206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646CC585E25B4E8F17B166D047C58F" ma:contentTypeVersion="12" ma:contentTypeDescription="Crée un document." ma:contentTypeScope="" ma:versionID="1158b43e9fac1fa72111a33b81cc53bb">
  <xsd:schema xmlns:xsd="http://www.w3.org/2001/XMLSchema" xmlns:xs="http://www.w3.org/2001/XMLSchema" xmlns:p="http://schemas.microsoft.com/office/2006/metadata/properties" xmlns:ns2="31e81a80-bb1f-40ba-b3dd-7dbc14f9e4f5" xmlns:ns3="edd0d3a1-268c-490e-8387-5038eb7be804" targetNamespace="http://schemas.microsoft.com/office/2006/metadata/properties" ma:root="true" ma:fieldsID="fa3071e839e6dcdde793433bfbaaae9d" ns2:_="" ns3:_="">
    <xsd:import namespace="31e81a80-bb1f-40ba-b3dd-7dbc14f9e4f5"/>
    <xsd:import namespace="edd0d3a1-268c-490e-8387-5038eb7be8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81a80-bb1f-40ba-b3dd-7dbc14f9e4f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d0d3a1-268c-490e-8387-5038eb7be8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FED13-035E-4C1B-929C-0284DDD5AD28}">
  <ds:schemaRefs>
    <ds:schemaRef ds:uri="http://schemas.microsoft.com/sharepoint/v3/contenttype/forms"/>
  </ds:schemaRefs>
</ds:datastoreItem>
</file>

<file path=customXml/itemProps2.xml><?xml version="1.0" encoding="utf-8"?>
<ds:datastoreItem xmlns:ds="http://schemas.openxmlformats.org/officeDocument/2006/customXml" ds:itemID="{471F5E4B-38C2-4540-88BB-1EB715F747FB}">
  <ds:schemaRefs>
    <ds:schemaRef ds:uri="http://schemas.openxmlformats.org/package/2006/metadata/core-properties"/>
    <ds:schemaRef ds:uri="http://www.w3.org/XML/1998/namespace"/>
    <ds:schemaRef ds:uri="http://purl.org/dc/terms/"/>
    <ds:schemaRef ds:uri="http://schemas.microsoft.com/office/2006/documentManagement/types"/>
    <ds:schemaRef ds:uri="edd0d3a1-268c-490e-8387-5038eb7be804"/>
    <ds:schemaRef ds:uri="http://schemas.microsoft.com/office/2006/metadata/properties"/>
    <ds:schemaRef ds:uri="http://schemas.microsoft.com/office/infopath/2007/PartnerControls"/>
    <ds:schemaRef ds:uri="http://purl.org/dc/elements/1.1/"/>
    <ds:schemaRef ds:uri="31e81a80-bb1f-40ba-b3dd-7dbc14f9e4f5"/>
    <ds:schemaRef ds:uri="http://purl.org/dc/dcmitype/"/>
  </ds:schemaRefs>
</ds:datastoreItem>
</file>

<file path=customXml/itemProps3.xml><?xml version="1.0" encoding="utf-8"?>
<ds:datastoreItem xmlns:ds="http://schemas.openxmlformats.org/officeDocument/2006/customXml" ds:itemID="{05BB4A67-277B-4EF1-9116-726F7951F79F}">
  <ds:schemaRefs>
    <ds:schemaRef ds:uri="31e81a80-bb1f-40ba-b3dd-7dbc14f9e4f5"/>
    <ds:schemaRef ds:uri="edd0d3a1-268c-490e-8387-5038eb7be8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6546</TotalTime>
  <Words>4558</Words>
  <Application>Microsoft Macintosh PowerPoint</Application>
  <PresentationFormat>Grand écran</PresentationFormat>
  <Paragraphs>472</Paragraphs>
  <Slides>33</Slides>
  <Notes>33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3" baseType="lpstr">
      <vt:lpstr>Arial</vt:lpstr>
      <vt:lpstr>Arial,Sans-Serif</vt:lpstr>
      <vt:lpstr>Calibri</vt:lpstr>
      <vt:lpstr>Calibri Light</vt:lpstr>
      <vt:lpstr>Chaloult_Cond_Demi_Gras</vt:lpstr>
      <vt:lpstr>Courier New</vt:lpstr>
      <vt:lpstr>Segoe UI Emoji</vt:lpstr>
      <vt:lpstr>Times New Roman</vt:lpstr>
      <vt:lpstr>Thème Office</vt:lpstr>
      <vt:lpstr>Slide</vt:lpstr>
      <vt:lpstr>Note : Cette présentation, destinée aux acteurs travaillant à la réalisation des plans régionaux des milieux humides et hydriques, a pour but de les accompagner lors de séances d’information sur le sujet.   Cette présentation PowerPoint est verrouillée  et doit être utilisée en lecture seule. </vt:lpstr>
      <vt:lpstr>Les plans régionaux des  milieux humides et hydriques (PRMHH)</vt:lpstr>
      <vt:lpstr>Cette présentation consiste en :</vt:lpstr>
      <vt:lpstr>Avant de présenter les PRMHH, voici un survol du cadre légal et règlementaire entourant les milieux humides et hydriques</vt:lpstr>
      <vt:lpstr>Encadrement environnemental des MHH : ça bouge!</vt:lpstr>
      <vt:lpstr>La Loi concernant la conservation  des milieux humides et hydriques (LCMHH)</vt:lpstr>
      <vt:lpstr>La LCMHH : de nouveaux outils et de nouvelles opportunités pour conserver les MHH</vt:lpstr>
      <vt:lpstr>La Loi sur la qualité de l’environnement (LQE)  et son nouveau règlement principal, le REAFIE*</vt:lpstr>
      <vt:lpstr>Le REAFIE encadre les activités en fonction de leur risque sur l’environnement</vt:lpstr>
      <vt:lpstr>En complément du REAFIE…</vt:lpstr>
      <vt:lpstr>Démystifier les PRMHH</vt:lpstr>
      <vt:lpstr>Présentation PowerPoint</vt:lpstr>
      <vt:lpstr>Présentation PowerPoint</vt:lpstr>
      <vt:lpstr>Présentation PowerPoint</vt:lpstr>
      <vt:lpstr>Les 5 grandes étapes du PRMHH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Partage de responsabilités entre le MELCC et la MRC ou la ville ayant compétence de MRC</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PRMHHVulgarise_Barre_VF</dc:title>
  <dc:subject/>
  <dc:creator>Gouvernement du Québec</dc:creator>
  <cp:keywords/>
  <dc:description/>
  <cp:lastModifiedBy>Andrée Carrier</cp:lastModifiedBy>
  <cp:revision>819</cp:revision>
  <dcterms:created xsi:type="dcterms:W3CDTF">2020-11-24T23:11:09Z</dcterms:created>
  <dcterms:modified xsi:type="dcterms:W3CDTF">2021-04-28T17:57:47Z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0x0101004D646CC585E25B4E8F17B166D047C58F</vt:lpwstr>
  </property>
</Properties>
</file>